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3"/>
  </p:notesMasterIdLst>
  <p:sldIdLst>
    <p:sldId id="264" r:id="rId2"/>
    <p:sldId id="262" r:id="rId3"/>
    <p:sldId id="265" r:id="rId4"/>
    <p:sldId id="269" r:id="rId5"/>
    <p:sldId id="266" r:id="rId6"/>
    <p:sldId id="267" r:id="rId7"/>
    <p:sldId id="271" r:id="rId8"/>
    <p:sldId id="268" r:id="rId9"/>
    <p:sldId id="270" r:id="rId10"/>
    <p:sldId id="272" r:id="rId11"/>
    <p:sldId id="27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79140"/>
  </p:normalViewPr>
  <p:slideViewPr>
    <p:cSldViewPr snapToGrid="0" snapToObjects="1">
      <p:cViewPr varScale="1">
        <p:scale>
          <a:sx n="42" d="100"/>
          <a:sy n="42" d="100"/>
        </p:scale>
        <p:origin x="672" y="53"/>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A0696-E8A4-5E47-B426-CB2DE1C28947}" type="datetimeFigureOut">
              <a:rPr lang="en-US" smtClean="0"/>
              <a:t>10/15/2019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altLang="en-US" dirty="0" smtClean="0"/>
              <a:t>Welcome all staff members – Introduce self and OSU SNAP-Ed Program – Provide brief description of program involvement at this school / district / county as applicable (direct </a:t>
            </a:r>
            <a:r>
              <a:rPr lang="en-US" altLang="en-US" dirty="0" err="1" smtClean="0"/>
              <a:t>ed</a:t>
            </a:r>
            <a:r>
              <a:rPr lang="en-US" altLang="en-US" dirty="0" smtClean="0"/>
              <a:t> / indirect events / PSE projects)</a:t>
            </a:r>
          </a:p>
          <a:p>
            <a:pPr marL="171450" indent="-171450">
              <a:buFontTx/>
              <a:buChar char="•"/>
            </a:pPr>
            <a:r>
              <a:rPr lang="en-US" altLang="en-US" dirty="0" smtClean="0"/>
              <a:t>Describe how excited to be providing today’s HSC training – an initiative that demonstrates how healthy foods and fun activities can come together in a school environment, and still adhere to local Health Department guidelines.</a:t>
            </a:r>
          </a:p>
          <a:p>
            <a:pPr marL="171450" indent="-171450">
              <a:buFontTx/>
              <a:buChar char="•"/>
            </a:pPr>
            <a:r>
              <a:rPr lang="en-US" altLang="en-US" dirty="0" smtClean="0"/>
              <a:t>Let’s get started!</a:t>
            </a:r>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#1)Simplifying-The </a:t>
            </a:r>
            <a:r>
              <a:rPr lang="en-US" altLang="en-US" i="1" dirty="0" smtClean="0"/>
              <a:t>Resource Guide </a:t>
            </a:r>
            <a:r>
              <a:rPr lang="en-US" altLang="en-US" dirty="0" smtClean="0"/>
              <a:t>includes 3 sample documents that can be used to </a:t>
            </a:r>
            <a:r>
              <a:rPr lang="en-US" altLang="en-US" b="1" dirty="0" smtClean="0"/>
              <a:t>simplify</a:t>
            </a:r>
            <a:r>
              <a:rPr lang="en-US" altLang="en-US" dirty="0" smtClean="0"/>
              <a:t> the process of implementing HSC, save time, and money (refer to each of 3 documents, expand on their applications – if they weren’t covered thoroughly enough earlier)</a:t>
            </a:r>
          </a:p>
          <a:p>
            <a:pPr marL="171450" indent="-171450">
              <a:buFontTx/>
              <a:buChar char="•"/>
            </a:pPr>
            <a:r>
              <a:rPr lang="en-US" altLang="en-US" dirty="0" smtClean="0"/>
              <a:t>Healthy Classroom Celebrations Policy – Sample Doc</a:t>
            </a:r>
          </a:p>
          <a:p>
            <a:pPr marL="171450" indent="-171450">
              <a:buFontTx/>
              <a:buChar char="•"/>
            </a:pPr>
            <a:r>
              <a:rPr lang="en-US" altLang="en-US" dirty="0" smtClean="0"/>
              <a:t>HC Snacks List – Sample Doc</a:t>
            </a:r>
          </a:p>
          <a:p>
            <a:pPr marL="171450" indent="-171450">
              <a:buFontTx/>
              <a:buChar char="•"/>
            </a:pPr>
            <a:r>
              <a:rPr lang="en-US" altLang="en-US" dirty="0" smtClean="0"/>
              <a:t>HSC – Sample Parent Announcement Letter</a:t>
            </a:r>
          </a:p>
          <a:p>
            <a:pPr marL="171450" indent="-171450">
              <a:buFontTx/>
              <a:buChar char="•"/>
            </a:pPr>
            <a:r>
              <a:rPr lang="en-US" altLang="en-US" dirty="0" smtClean="0"/>
              <a:t>#2)-Saving Time &amp; Money – Some strategies to help you achieve this through healthy</a:t>
            </a:r>
            <a:r>
              <a:rPr lang="en-US" altLang="en-US" baseline="0" dirty="0" smtClean="0"/>
              <a:t> celebrations </a:t>
            </a:r>
            <a:r>
              <a:rPr lang="en-US" altLang="en-US" dirty="0" smtClean="0"/>
              <a:t>include:</a:t>
            </a:r>
          </a:p>
          <a:p>
            <a:pPr marL="171450" indent="-171450">
              <a:buFontTx/>
              <a:buChar char="•"/>
            </a:pPr>
            <a:r>
              <a:rPr lang="en-US" altLang="en-US" dirty="0" smtClean="0"/>
              <a:t>Coordinate with other teachers / team, agree on a recipe, alternate responsibility of purchasing ingredients, saving with bulk purchases of ingredients &amp; serving supplies.</a:t>
            </a:r>
          </a:p>
          <a:p>
            <a:pPr marL="171450" indent="-171450">
              <a:buFontTx/>
              <a:buChar char="•"/>
            </a:pPr>
            <a:r>
              <a:rPr lang="en-US" altLang="en-US" dirty="0" smtClean="0"/>
              <a:t>Remember that with celebrations, when food is being included, the aim is to provide a snack, not a meal. Take advantage of purchasing smaller sized serving supplies (similar to the small tasting cups and plates used in our SNAP-Ed tastings).</a:t>
            </a:r>
          </a:p>
          <a:p>
            <a:pPr marL="171450" indent="-171450">
              <a:buFontTx/>
              <a:buChar char="•"/>
            </a:pPr>
            <a:r>
              <a:rPr lang="en-US" altLang="en-US" dirty="0" smtClean="0"/>
              <a:t>Remember </a:t>
            </a:r>
            <a:r>
              <a:rPr lang="en-US" altLang="en-US" i="1" dirty="0" smtClean="0"/>
              <a:t>Parent Announcement Letter </a:t>
            </a:r>
            <a:r>
              <a:rPr lang="en-US" altLang="en-US" dirty="0" smtClean="0"/>
              <a:t>can be sent out prior to a celebration &amp; request contributions of specific ingredients or an extra set of hands for the event.</a:t>
            </a:r>
          </a:p>
          <a:p>
            <a:pPr marL="171450" indent="-171450">
              <a:buFontTx/>
              <a:buChar char="•"/>
            </a:pPr>
            <a:r>
              <a:rPr lang="en-US" altLang="en-US" dirty="0" smtClean="0"/>
              <a:t>Using a FH recipe as the food component of a celebration can provide a savings all by itself (share Valentine’s Day Party Makeover story – budgeted $40 for class of 30 and spent $12. doing FH Fruit Pizzas recipe when 2 teachers coordinated to do it together).</a:t>
            </a:r>
          </a:p>
          <a:p>
            <a:pPr marL="171450" indent="-171450">
              <a:buFontTx/>
              <a:buChar char="•"/>
            </a:pPr>
            <a:r>
              <a:rPr lang="en-US" altLang="en-US" dirty="0" smtClean="0"/>
              <a:t>#3)-Savoring the fun - Providing healthy celebrations opens up a whole new experience that can include physical activities, educational components, a hands-on healthy food lesson, a nutritional snack, and so much more…be creative &amp; have fun with it…and be proud of it too – because what you’re doing is helping students develop healthy behaviors that can last a lifetime!</a:t>
            </a:r>
          </a:p>
        </p:txBody>
      </p:sp>
      <p:sp>
        <p:nvSpPr>
          <p:cNvPr id="4" name="Slide Number Placeholder 3"/>
          <p:cNvSpPr>
            <a:spLocks noGrp="1"/>
          </p:cNvSpPr>
          <p:nvPr>
            <p:ph type="sldNum" sz="quarter" idx="10"/>
          </p:nvPr>
        </p:nvSpPr>
        <p:spPr/>
        <p:txBody>
          <a:bodyPr/>
          <a:lstStyle/>
          <a:p>
            <a:fld id="{D4A39D37-EB39-9B49-85DF-DD837FDB43E8}" type="slidenum">
              <a:rPr lang="en-US" smtClean="0"/>
              <a:t>9</a:t>
            </a:fld>
            <a:endParaRPr lang="en-US"/>
          </a:p>
        </p:txBody>
      </p:sp>
    </p:spTree>
    <p:extLst>
      <p:ext uri="{BB962C8B-B14F-4D97-AF65-F5344CB8AC3E}">
        <p14:creationId xmlns:p14="http://schemas.microsoft.com/office/powerpoint/2010/main" val="201854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smtClean="0"/>
              <a:t>Thank you for your time and support of the Healthy School Celebrations initiative!</a:t>
            </a:r>
          </a:p>
          <a:p>
            <a:pPr marL="171450" indent="-171450">
              <a:buFont typeface="Arial" panose="020B0604020202020204" pitchFamily="34" charset="0"/>
              <a:buChar char="•"/>
            </a:pPr>
            <a:r>
              <a:rPr lang="en-US" altLang="en-US" dirty="0" smtClean="0"/>
              <a:t>Questions? Ideas? Comments?</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10</a:t>
            </a:fld>
            <a:endParaRPr lang="en-US"/>
          </a:p>
        </p:txBody>
      </p:sp>
    </p:spTree>
    <p:extLst>
      <p:ext uri="{BB962C8B-B14F-4D97-AF65-F5344CB8AC3E}">
        <p14:creationId xmlns:p14="http://schemas.microsoft.com/office/powerpoint/2010/main" val="211041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Here’s a brief overview of the information we’ll be covering and expanding on in today’s training:</a:t>
            </a:r>
          </a:p>
          <a:p>
            <a:pPr marL="171450" indent="-171450">
              <a:buFont typeface="Arial" panose="020B0604020202020204" pitchFamily="34" charset="0"/>
              <a:buChar char="•"/>
              <a:defRPr/>
            </a:pPr>
            <a:r>
              <a:rPr lang="en-US" altLang="en-US" dirty="0" smtClean="0">
                <a:ea typeface="ＭＳ Ｐゴシック" pitchFamily="34" charset="-128"/>
              </a:rPr>
              <a:t>Celebrating the healthy way – why it’s important</a:t>
            </a:r>
          </a:p>
          <a:p>
            <a:pPr marL="171450" indent="-171450">
              <a:buFont typeface="Arial" panose="020B0604020202020204" pitchFamily="34" charset="0"/>
              <a:buChar char="•"/>
              <a:defRPr/>
            </a:pPr>
            <a:r>
              <a:rPr lang="en-US" altLang="en-US" dirty="0" smtClean="0">
                <a:ea typeface="ＭＳ Ｐゴシック" pitchFamily="34" charset="-128"/>
              </a:rPr>
              <a:t>Important guidelines – how to adhere to these guidelines and apply food safety practices in a classroom environment.</a:t>
            </a:r>
          </a:p>
          <a:p>
            <a:pPr marL="171450" indent="-171450">
              <a:buFont typeface="Arial" panose="020B0604020202020204" pitchFamily="34" charset="0"/>
              <a:buChar char="•"/>
              <a:defRPr/>
            </a:pPr>
            <a:r>
              <a:rPr lang="en-US" altLang="en-US" dirty="0" smtClean="0">
                <a:ea typeface="ＭＳ Ｐゴシック" pitchFamily="34" charset="-128"/>
              </a:rPr>
              <a:t>Healthy Celebrations – exploring the best practices framework, shifting the focus from food to fun, and different strategies to enhance implementation.</a:t>
            </a:r>
          </a:p>
          <a:p>
            <a:pPr marL="171450" indent="-171450">
              <a:buFont typeface="Arial" panose="020B0604020202020204" pitchFamily="34" charset="0"/>
              <a:buChar char="•"/>
              <a:defRPr/>
            </a:pPr>
            <a:r>
              <a:rPr lang="en-US" altLang="en-US" dirty="0" smtClean="0">
                <a:ea typeface="ＭＳ Ｐゴシック" pitchFamily="34" charset="-128"/>
              </a:rPr>
              <a:t>I’ll provide a FH recipe preparation demonstration &amp; tasting where we’ll discuss 3 main ways to assemble a recipe in class.</a:t>
            </a:r>
          </a:p>
          <a:p>
            <a:pPr marL="171450" indent="-171450">
              <a:buFont typeface="Arial" panose="020B0604020202020204" pitchFamily="34" charset="0"/>
              <a:buChar char="•"/>
              <a:defRPr/>
            </a:pPr>
            <a:r>
              <a:rPr lang="en-US" altLang="en-US" dirty="0" smtClean="0">
                <a:ea typeface="ＭＳ Ｐゴシック" pitchFamily="34" charset="-128"/>
              </a:rPr>
              <a:t>We’ll look at the content of the toolkits you’re receiving and go over the simple reporting component.</a:t>
            </a:r>
          </a:p>
          <a:p>
            <a:pPr marL="171450" indent="-171450">
              <a:buFont typeface="Arial" panose="020B0604020202020204" pitchFamily="34" charset="0"/>
              <a:buChar char="•"/>
              <a:defRPr/>
            </a:pPr>
            <a:r>
              <a:rPr lang="en-US" altLang="en-US" dirty="0" smtClean="0">
                <a:ea typeface="ＭＳ Ｐゴシック" pitchFamily="34" charset="-128"/>
              </a:rPr>
              <a:t>Then before wrapping it up, we’ll discuss “taking this to the next level” – how to simplify – save time &amp; money – and savor the fun!</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50181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So why is celebrating the healthy way so important?</a:t>
            </a:r>
          </a:p>
          <a:p>
            <a:pPr marL="171450" indent="-171450">
              <a:buFont typeface="Arial" panose="020B0604020202020204" pitchFamily="34" charset="0"/>
              <a:buChar char="•"/>
              <a:defRPr/>
            </a:pPr>
            <a:r>
              <a:rPr lang="en-US" altLang="en-US" dirty="0" smtClean="0">
                <a:ea typeface="ＭＳ Ｐゴシック" pitchFamily="34" charset="-128"/>
              </a:rPr>
              <a:t>Research supports that healthy, active kids are better learners – performing better on tests, more focused in class, behaving better, are absent less, and have higher self-esteem. </a:t>
            </a:r>
            <a:r>
              <a:rPr lang="en-US" altLang="en-US" dirty="0" smtClean="0">
                <a:solidFill>
                  <a:schemeClr val="bg1"/>
                </a:solidFill>
                <a:ea typeface="ＭＳ Ｐゴシック" pitchFamily="34" charset="-128"/>
              </a:rPr>
              <a:t>http://</a:t>
            </a:r>
            <a:r>
              <a:rPr lang="en-US" altLang="en-US" dirty="0" err="1" smtClean="0">
                <a:solidFill>
                  <a:schemeClr val="bg1"/>
                </a:solidFill>
                <a:ea typeface="ＭＳ Ｐゴシック" pitchFamily="34" charset="-128"/>
              </a:rPr>
              <a:t>www.actionforhealthykids.org</a:t>
            </a:r>
            <a:r>
              <a:rPr lang="en-US" altLang="en-US" dirty="0" smtClean="0">
                <a:solidFill>
                  <a:schemeClr val="bg1"/>
                </a:solidFill>
                <a:ea typeface="ＭＳ Ｐゴシック" pitchFamily="34" charset="-128"/>
              </a:rPr>
              <a:t>/media-center/reports</a:t>
            </a:r>
            <a:endParaRPr lang="en-US" altLang="en-US" dirty="0" smtClean="0">
              <a:ea typeface="ＭＳ Ｐゴシック" pitchFamily="34" charset="-128"/>
            </a:endParaRPr>
          </a:p>
          <a:p>
            <a:pPr marL="171450" indent="-171450">
              <a:buFont typeface="Arial" panose="020B0604020202020204" pitchFamily="34" charset="0"/>
              <a:buChar char="•"/>
              <a:defRPr/>
            </a:pPr>
            <a:r>
              <a:rPr lang="en-US" altLang="en-US" dirty="0" smtClean="0">
                <a:ea typeface="ＭＳ Ｐゴシック" pitchFamily="34" charset="-128"/>
              </a:rPr>
              <a:t>Provides consistent messages – Reinforces the healthy choices messaging students are learning in nutrition classes and provides them with the opportunity to apply it when they celebrate. Importantly, it also demonstrates a school’s commitment to promoting healthy behaviors.</a:t>
            </a:r>
          </a:p>
          <a:p>
            <a:pPr marL="171450" indent="-171450">
              <a:buFont typeface="Arial" panose="020B0604020202020204" pitchFamily="34" charset="0"/>
              <a:buChar char="•"/>
              <a:defRPr/>
            </a:pPr>
            <a:r>
              <a:rPr lang="en-US" altLang="en-US" dirty="0" smtClean="0">
                <a:ea typeface="ＭＳ Ｐゴシック" pitchFamily="34" charset="-128"/>
              </a:rPr>
              <a:t>Promotes a healthy school environment – In order to positively change eating behaviors, students need to receive consistent, reliable health information and ample opportunity to use it. Healthy celebrations are a great way of doing that.</a:t>
            </a:r>
          </a:p>
          <a:p>
            <a:pPr marL="171450" indent="-171450">
              <a:buFont typeface="Arial" panose="020B0604020202020204" pitchFamily="34" charset="0"/>
              <a:buChar char="•"/>
              <a:defRPr/>
            </a:pPr>
            <a:r>
              <a:rPr lang="en-US" altLang="en-US" dirty="0" smtClean="0">
                <a:ea typeface="ＭＳ Ｐゴシック" pitchFamily="34" charset="-128"/>
              </a:rPr>
              <a:t>Creates excitement about nutrition -  children are excited about new and different things. By incorporating fun physical activities and healthy snacks, especially ones that the children can be involved in making or serving themselves, celebrating the healthy way and having fun can come together and help establish healthy behaviors as the norm.</a:t>
            </a:r>
          </a:p>
          <a:p>
            <a:pPr>
              <a:defRPr/>
            </a:pP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2</a:t>
            </a:fld>
            <a:endParaRPr lang="en-US"/>
          </a:p>
        </p:txBody>
      </p:sp>
    </p:spTree>
    <p:extLst>
      <p:ext uri="{BB962C8B-B14F-4D97-AF65-F5344CB8AC3E}">
        <p14:creationId xmlns:p14="http://schemas.microsoft.com/office/powerpoint/2010/main" val="155285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There really are a bounty of options and strategies to implementing </a:t>
            </a:r>
            <a:r>
              <a:rPr lang="en-US" altLang="en-US" i="1" dirty="0" smtClean="0">
                <a:ea typeface="ＭＳ Ｐゴシック" pitchFamily="34" charset="-128"/>
              </a:rPr>
              <a:t>Healthy School Celebrations</a:t>
            </a:r>
            <a:r>
              <a:rPr lang="en-US" altLang="en-US" dirty="0" smtClean="0">
                <a:ea typeface="ＭＳ Ｐゴシック" pitchFamily="34" charset="-128"/>
              </a:rPr>
              <a:t>. The </a:t>
            </a:r>
            <a:r>
              <a:rPr lang="en-US" altLang="en-US" i="1" dirty="0" smtClean="0">
                <a:ea typeface="ＭＳ Ｐゴシック" pitchFamily="34" charset="-128"/>
              </a:rPr>
              <a:t>Best Practices Framework </a:t>
            </a:r>
            <a:r>
              <a:rPr lang="en-US" altLang="en-US" dirty="0" smtClean="0">
                <a:ea typeface="ＭＳ Ｐゴシック" pitchFamily="34" charset="-128"/>
              </a:rPr>
              <a:t>is not a rigid “one size fits all approach”, because the goal with this initiative is to encourage school-wide participation, getting everyone on board with their celebrations, committed to making simple, small changes and promoting healthy habits within the school environment and beyond.</a:t>
            </a:r>
          </a:p>
          <a:p>
            <a:pPr marL="171450" indent="-171450">
              <a:buFont typeface="Arial" panose="020B0604020202020204" pitchFamily="34" charset="0"/>
              <a:buChar char="•"/>
              <a:defRPr/>
            </a:pPr>
            <a:r>
              <a:rPr lang="en-US" altLang="en-US" dirty="0" smtClean="0">
                <a:ea typeface="ＭＳ Ｐゴシック" pitchFamily="34" charset="-128"/>
              </a:rPr>
              <a:t>How do we go about this?</a:t>
            </a:r>
          </a:p>
          <a:p>
            <a:pPr marL="171450" indent="-171450">
              <a:buFont typeface="Arial" panose="020B0604020202020204" pitchFamily="34" charset="0"/>
              <a:buChar char="•"/>
              <a:defRPr/>
            </a:pPr>
            <a:r>
              <a:rPr lang="en-US" altLang="en-US" dirty="0" smtClean="0">
                <a:ea typeface="ＭＳ Ｐゴシック" pitchFamily="34" charset="-128"/>
              </a:rPr>
              <a:t>Ensure that at your school celebrations healthy snacks outnumber sweets</a:t>
            </a:r>
          </a:p>
          <a:p>
            <a:pPr marL="171450" indent="-171450">
              <a:buFont typeface="Arial" panose="020B0604020202020204" pitchFamily="34" charset="0"/>
              <a:buChar char="•"/>
              <a:defRPr/>
            </a:pPr>
            <a:r>
              <a:rPr lang="en-US" altLang="en-US" dirty="0" smtClean="0">
                <a:ea typeface="ＭＳ Ｐゴシック" pitchFamily="34" charset="-128"/>
              </a:rPr>
              <a:t>Reduce the # of celebrations that include sweets to a maximum of 2 per year.</a:t>
            </a:r>
          </a:p>
          <a:p>
            <a:pPr marL="171450" indent="-171450">
              <a:buFont typeface="Arial" panose="020B0604020202020204" pitchFamily="34" charset="0"/>
              <a:buChar char="•"/>
              <a:defRPr/>
            </a:pPr>
            <a:r>
              <a:rPr lang="en-US" altLang="en-US" dirty="0" smtClean="0">
                <a:ea typeface="ＭＳ Ｐゴシック" pitchFamily="34" charset="-128"/>
              </a:rPr>
              <a:t>Finally of course, is to aim to provide only nutritious snacks during celebrations.</a:t>
            </a:r>
          </a:p>
          <a:p>
            <a:pPr marL="171450" indent="-171450">
              <a:buFont typeface="Arial" panose="020B0604020202020204" pitchFamily="34" charset="0"/>
              <a:buChar char="•"/>
              <a:defRPr/>
            </a:pPr>
            <a:r>
              <a:rPr lang="en-US" altLang="en-US" dirty="0" smtClean="0">
                <a:ea typeface="ＭＳ Ｐゴシック" pitchFamily="34" charset="-128"/>
              </a:rPr>
              <a:t>However, the ultimate goal is to shift the focus of celebrations from being food-centered to activity-centered, where the food is only a sideline component. The </a:t>
            </a:r>
            <a:r>
              <a:rPr lang="en-US" altLang="en-US" i="1" dirty="0" smtClean="0">
                <a:ea typeface="ＭＳ Ｐゴシック" pitchFamily="34" charset="-128"/>
              </a:rPr>
              <a:t>Resource Guide </a:t>
            </a:r>
            <a:r>
              <a:rPr lang="en-US" altLang="en-US" dirty="0" smtClean="0">
                <a:ea typeface="ＭＳ Ｐゴシック" pitchFamily="34" charset="-128"/>
              </a:rPr>
              <a:t>provides a list of great activities to incorporate in your celebrations, such as: arts / crafts projects, scavenger hunts, physical activity games.</a:t>
            </a:r>
          </a:p>
          <a:p>
            <a:pPr marL="171450" indent="-171450">
              <a:buFont typeface="Arial" panose="020B0604020202020204" pitchFamily="34" charset="0"/>
              <a:buChar char="•"/>
              <a:defRPr/>
            </a:pPr>
            <a:r>
              <a:rPr lang="en-US" altLang="en-US" dirty="0" smtClean="0">
                <a:ea typeface="ＭＳ Ｐゴシック" pitchFamily="34" charset="-128"/>
              </a:rPr>
              <a:t>Ask teachers / participants to share any favorites they’ve used before (make notes)</a:t>
            </a:r>
          </a:p>
          <a:p>
            <a:pPr marL="171450" indent="-171450">
              <a:buFont typeface="Arial" panose="020B0604020202020204" pitchFamily="34" charset="0"/>
              <a:buChar char="•"/>
              <a:defRPr/>
            </a:pPr>
            <a:r>
              <a:rPr lang="en-US" altLang="en-US" dirty="0" smtClean="0">
                <a:ea typeface="ＭＳ Ｐゴシック" pitchFamily="34" charset="-128"/>
              </a:rPr>
              <a:t>Comment – with so many great activity options – it’s easy to see how we can encourage and develop non-food celebrations!</a:t>
            </a:r>
          </a:p>
          <a:p>
            <a:pPr marL="171450" indent="-171450">
              <a:buFont typeface="Arial" panose="020B0604020202020204" pitchFamily="34" charset="0"/>
              <a:buChar char="•"/>
              <a:defRPr/>
            </a:pPr>
            <a:r>
              <a:rPr lang="en-US" altLang="en-US" dirty="0" smtClean="0">
                <a:ea typeface="ＭＳ Ｐゴシック" pitchFamily="34" charset="-128"/>
              </a:rPr>
              <a:t>The </a:t>
            </a:r>
            <a:r>
              <a:rPr lang="en-US" altLang="en-US" i="1" dirty="0" smtClean="0">
                <a:ea typeface="ＭＳ Ｐゴシック" pitchFamily="34" charset="-128"/>
              </a:rPr>
              <a:t>Resource Guide </a:t>
            </a:r>
            <a:r>
              <a:rPr lang="en-US" altLang="en-US" dirty="0" smtClean="0">
                <a:ea typeface="ＭＳ Ｐゴシック" pitchFamily="34" charset="-128"/>
              </a:rPr>
              <a:t>also includes several document templates – designed to save time and simplify the implementation process – refer to &amp; elaborate on </a:t>
            </a:r>
            <a:r>
              <a:rPr lang="en-US" altLang="en-US" i="1" dirty="0" smtClean="0">
                <a:ea typeface="ＭＳ Ｐゴシック" pitchFamily="34" charset="-128"/>
              </a:rPr>
              <a:t>Healthy Celebrations Snacks List</a:t>
            </a:r>
            <a:r>
              <a:rPr lang="en-US" altLang="en-US" dirty="0" smtClean="0">
                <a:ea typeface="ＭＳ Ｐゴシック" pitchFamily="34" charset="-128"/>
              </a:rPr>
              <a:t> and </a:t>
            </a:r>
            <a:r>
              <a:rPr lang="en-US" altLang="en-US" i="1" dirty="0" smtClean="0">
                <a:ea typeface="ＭＳ Ｐゴシック" pitchFamily="34" charset="-128"/>
              </a:rPr>
              <a:t>Healthy Classroom Celebrations Policy</a:t>
            </a:r>
            <a:r>
              <a:rPr lang="en-US" altLang="en-US" dirty="0" smtClean="0">
                <a:ea typeface="ＭＳ Ｐゴシック" pitchFamily="34" charset="-128"/>
              </a:rPr>
              <a:t>.</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38426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ea typeface="ＭＳ Ｐゴシック" pitchFamily="34" charset="-128"/>
              </a:rPr>
              <a:t>Next let’s take a look at how we can have healthy school celebrations that still align with Health Department guidelines &amp; recommendations – in order to do that, as a group we need to understand the guidelines (refer group to copy of local HD Memo included in </a:t>
            </a:r>
            <a:r>
              <a:rPr lang="en-US" altLang="en-US" i="1" dirty="0" smtClean="0">
                <a:ea typeface="ＭＳ Ｐゴシック" pitchFamily="34" charset="-128"/>
              </a:rPr>
              <a:t>Resource Guide</a:t>
            </a:r>
            <a:r>
              <a:rPr lang="en-US" altLang="en-US" dirty="0" smtClean="0">
                <a:ea typeface="ＭＳ Ｐゴシック" pitchFamily="34" charset="-128"/>
              </a:rPr>
              <a:t>).</a:t>
            </a:r>
          </a:p>
          <a:p>
            <a:r>
              <a:rPr lang="en-US" altLang="en-US" dirty="0" smtClean="0">
                <a:ea typeface="ＭＳ Ｐゴシック" pitchFamily="34" charset="-128"/>
              </a:rPr>
              <a:t> “Only commercially prepared and prepackaged items be offered at classroom events and celebrations” – clarify that this refers to food items purchased at the store. This includes store-purchased ingredients that teachers could use to prepare a simple recipe or students could use to assemble a healthy snack within the classroom.</a:t>
            </a:r>
          </a:p>
          <a:p>
            <a:pPr>
              <a:buFontTx/>
              <a:buChar char="•"/>
            </a:pPr>
            <a:r>
              <a:rPr lang="en-US" altLang="en-US" dirty="0" smtClean="0">
                <a:ea typeface="ＭＳ Ｐゴシック" pitchFamily="34" charset="-128"/>
              </a:rPr>
              <a:t>Example: Name a FH recipe (such as Pumpkin Pudding) and a student assembled healthy snack (such as Yogurt Parfaits) – list ingredients needed, and how purchasing them in the store, and bringing them to the classroom for in-class use, meets first HD guideline discussed.</a:t>
            </a:r>
          </a:p>
        </p:txBody>
      </p:sp>
      <p:sp>
        <p:nvSpPr>
          <p:cNvPr id="4" name="Slide Number Placeholder 3"/>
          <p:cNvSpPr>
            <a:spLocks noGrp="1"/>
          </p:cNvSpPr>
          <p:nvPr>
            <p:ph type="sldNum" sz="quarter" idx="10"/>
          </p:nvPr>
        </p:nvSpPr>
        <p:spPr/>
        <p:txBody>
          <a:bodyPr/>
          <a:lstStyle/>
          <a:p>
            <a:fld id="{D4A39D37-EB39-9B49-85DF-DD837FDB43E8}" type="slidenum">
              <a:rPr lang="en-US" smtClean="0"/>
              <a:t>4</a:t>
            </a:fld>
            <a:endParaRPr lang="en-US"/>
          </a:p>
        </p:txBody>
      </p:sp>
    </p:spTree>
    <p:extLst>
      <p:ext uri="{BB962C8B-B14F-4D97-AF65-F5344CB8AC3E}">
        <p14:creationId xmlns:p14="http://schemas.microsoft.com/office/powerpoint/2010/main" val="62127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en-US" dirty="0" smtClean="0">
                <a:ea typeface="ＭＳ Ｐゴシック" pitchFamily="34" charset="-128"/>
              </a:rPr>
              <a:t>The second HD recommendation contained in this document refers to food safety and reducing the potential for food borne illness. This is where practicing proper handwashing technique and food safety procedures are key! </a:t>
            </a:r>
          </a:p>
          <a:p>
            <a:pPr>
              <a:buFontTx/>
              <a:buChar char="•"/>
            </a:pPr>
            <a:r>
              <a:rPr lang="en-US" altLang="en-US" dirty="0" smtClean="0">
                <a:ea typeface="ＭＳ Ｐゴシック" pitchFamily="34" charset="-128"/>
              </a:rPr>
              <a:t>Describe the </a:t>
            </a:r>
            <a:r>
              <a:rPr lang="en-US" altLang="en-US" i="1" dirty="0" smtClean="0">
                <a:ea typeface="ＭＳ Ｐゴシック" pitchFamily="34" charset="-128"/>
              </a:rPr>
              <a:t>high-speed handwashing method – </a:t>
            </a:r>
            <a:r>
              <a:rPr lang="en-US" altLang="en-US" dirty="0" smtClean="0">
                <a:ea typeface="ＭＳ Ｐゴシック" pitchFamily="34" charset="-128"/>
              </a:rPr>
              <a:t>explain how it enables a full class of students to effectively wash their hands with soap, water, and adequate scrubbing time in about 5 minutes. Emphasize high-speed handwashing as essential part of any classroom celebration involving food.</a:t>
            </a:r>
          </a:p>
          <a:p>
            <a:pPr>
              <a:buFontTx/>
              <a:buChar char="•"/>
            </a:pPr>
            <a:r>
              <a:rPr lang="en-US" altLang="en-US" dirty="0" smtClean="0">
                <a:ea typeface="ＭＳ Ｐゴシック" pitchFamily="34" charset="-128"/>
              </a:rPr>
              <a:t>In the instance of working with upper graders where a student chef team assembles a recipe, proper handwashing is even more essential among this group and making sure that anyone who is ill is excused from food handling / serving.</a:t>
            </a:r>
          </a:p>
          <a:p>
            <a:pPr>
              <a:buFontTx/>
              <a:buChar char="•"/>
            </a:pPr>
            <a:r>
              <a:rPr lang="en-US" altLang="en-US" dirty="0" smtClean="0">
                <a:ea typeface="ＭＳ Ｐゴシック" pitchFamily="34" charset="-128"/>
              </a:rPr>
              <a:t>Refer to USDA 10 Tips Be Food Safe – Review document &amp; elaborate on main points (cleaning of surfaces, utensils, etc.) – highlight that all perishables / leftovers are refrigerated within 2 hours.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5</a:t>
            </a:fld>
            <a:endParaRPr lang="en-US"/>
          </a:p>
        </p:txBody>
      </p:sp>
    </p:spTree>
    <p:extLst>
      <p:ext uri="{BB962C8B-B14F-4D97-AF65-F5344CB8AC3E}">
        <p14:creationId xmlns:p14="http://schemas.microsoft.com/office/powerpoint/2010/main" val="64896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Our HSC training has covered: WHY we want to celebrate the healthy way and reinforce healthy choices behaviors, then also shared HOW we can do this in a classroom environment and still adhere to HD guidelines with the food items we use in celebrations by using commercially prepared and prepackaged items coming from the store, as well as following proper food safety practices when preparing or providing snacks in the classroom. Just now we covered the </a:t>
            </a:r>
            <a:r>
              <a:rPr lang="en-US" altLang="en-US" i="1" dirty="0" smtClean="0"/>
              <a:t>Best Practices Framework </a:t>
            </a:r>
            <a:r>
              <a:rPr lang="en-US" altLang="en-US" dirty="0" smtClean="0"/>
              <a:t>exploring various WAYS to improve and expand on the celebration concept, by adding educational components and physical activities to the mix.</a:t>
            </a:r>
          </a:p>
          <a:p>
            <a:pPr marL="171450" indent="-171450">
              <a:buFontTx/>
              <a:buChar char="•"/>
            </a:pPr>
            <a:r>
              <a:rPr lang="en-US" altLang="en-US" dirty="0" smtClean="0"/>
              <a:t>The next step is providing each of you with the HSC Toolkit. Contained in each toolkit are the basic food preparation tools needed to prepare many simple assembly-style FH recipes or healthy snacks in class.</a:t>
            </a:r>
          </a:p>
          <a:p>
            <a:pPr marL="171450" indent="-171450">
              <a:buFontTx/>
              <a:buChar char="•"/>
            </a:pPr>
            <a:r>
              <a:rPr lang="en-US" altLang="en-US" dirty="0" smtClean="0"/>
              <a:t>The toolkit items: tablecloth, solid cutting board, flexible cutting board, spatula, bamboo spoon, bamboo ladle, plastic colander, food container set, dry measuring cup set, and measuring spoons - are the FH incentives provided through SNAP-Ed funding.</a:t>
            </a:r>
          </a:p>
          <a:p>
            <a:pPr marL="171450" indent="-171450">
              <a:buFontTx/>
              <a:buChar char="•"/>
            </a:pPr>
            <a:r>
              <a:rPr lang="en-US" altLang="en-US" dirty="0" smtClean="0"/>
              <a:t>The final six items that help complete the kits: can opener, mixing bowl, liquid measuring cup, soap, sponge, and dish towel – are additional contributions funded by our local CCO All Care.</a:t>
            </a:r>
          </a:p>
          <a:p>
            <a:pPr marL="171450" indent="-171450">
              <a:buFontTx/>
              <a:buChar char="•"/>
            </a:pPr>
            <a:r>
              <a:rPr lang="en-US" altLang="en-US" dirty="0" smtClean="0"/>
              <a:t>The reusable grocery bag is a convenient way to keep all of your items together in the classroom.</a:t>
            </a:r>
          </a:p>
          <a:p>
            <a:pPr marL="171450" indent="-171450">
              <a:buFontTx/>
              <a:buChar char="•"/>
            </a:pPr>
            <a:r>
              <a:rPr lang="en-US" altLang="en-US" dirty="0" smtClean="0"/>
              <a:t>Resource Guide – review contents – classroom-scaled recipes / Buying Guide, etc.</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6</a:t>
            </a:fld>
            <a:endParaRPr lang="en-US"/>
          </a:p>
        </p:txBody>
      </p:sp>
    </p:spTree>
    <p:extLst>
      <p:ext uri="{BB962C8B-B14F-4D97-AF65-F5344CB8AC3E}">
        <p14:creationId xmlns:p14="http://schemas.microsoft.com/office/powerpoint/2010/main" val="58886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Now in order to get a real idea of how this looks and works, I like to provide a demonstration, and let’s face it, at this point I’m pretty sure everyone could use a snack! So if all of you would like to role play with me, I could use 5 student chef assistants to help me assemble this recipe (refer everyone to FH recipe copy in packet being demonstrated).</a:t>
            </a:r>
          </a:p>
          <a:p>
            <a:pPr marL="171450" indent="-171450">
              <a:buFontTx/>
              <a:buChar char="•"/>
            </a:pPr>
            <a:r>
              <a:rPr lang="en-US" altLang="en-US" dirty="0" smtClean="0"/>
              <a:t>Lead participants in a high-speed handwashing, followed by each measuring and adding a separate ingredient. Apply some of the </a:t>
            </a:r>
            <a:r>
              <a:rPr lang="en-US" altLang="en-US" i="1" dirty="0" smtClean="0"/>
              <a:t>educational components </a:t>
            </a:r>
            <a:r>
              <a:rPr lang="en-US" altLang="en-US" dirty="0" smtClean="0"/>
              <a:t>mentioned in </a:t>
            </a:r>
            <a:r>
              <a:rPr lang="en-US" altLang="en-US" i="1" dirty="0" smtClean="0"/>
              <a:t>Resource Guide </a:t>
            </a:r>
            <a:r>
              <a:rPr lang="en-US" altLang="en-US" dirty="0" smtClean="0"/>
              <a:t>(for instance, asking participant if the recipe were being doubled, how much would be needed of a particular ingredient, have someone else name food groups in the recipe, etc.) Combine ingredients, serve,</a:t>
            </a:r>
            <a:r>
              <a:rPr lang="en-US" altLang="en-US" baseline="0" dirty="0" smtClean="0"/>
              <a:t> taste recipe</a:t>
            </a:r>
            <a:r>
              <a:rPr lang="en-US" altLang="en-US" dirty="0" smtClean="0"/>
              <a:t>.</a:t>
            </a:r>
          </a:p>
          <a:p>
            <a:pPr marL="171450" indent="-171450">
              <a:buFontTx/>
              <a:buChar char="•"/>
            </a:pPr>
            <a:r>
              <a:rPr lang="en-US" altLang="en-US" dirty="0" smtClean="0"/>
              <a:t>Elaborate on 3 types of recipe preparation methods (listed), discussing benefits and age-appropriate circumstances for each.</a:t>
            </a:r>
          </a:p>
          <a:p>
            <a:pPr marL="628650" lvl="1" indent="-171450">
              <a:buFontTx/>
              <a:buChar char="•"/>
            </a:pPr>
            <a:r>
              <a:rPr lang="en-US" altLang="en-US" dirty="0" smtClean="0"/>
              <a:t>Teacher-led</a:t>
            </a:r>
            <a:r>
              <a:rPr lang="en-US" altLang="en-US" baseline="0" dirty="0" smtClean="0"/>
              <a:t> demonstration</a:t>
            </a:r>
          </a:p>
          <a:p>
            <a:pPr marL="628650" marR="0" lvl="1" indent="-171450" algn="l" defTabSz="457200" rtl="0" eaLnBrk="0" fontAlgn="base" latinLnBrk="0" hangingPunct="0">
              <a:lnSpc>
                <a:spcPct val="100000"/>
              </a:lnSpc>
              <a:spcBef>
                <a:spcPct val="30000"/>
              </a:spcBef>
              <a:spcAft>
                <a:spcPct val="0"/>
              </a:spcAft>
              <a:buClrTx/>
              <a:buSzTx/>
              <a:buFontTx/>
              <a:buChar char="•"/>
              <a:tabLst/>
              <a:defRPr/>
            </a:pPr>
            <a:r>
              <a:rPr lang="en-US" altLang="en-US" baseline="0" dirty="0" smtClean="0"/>
              <a:t>Student chef team: </a:t>
            </a:r>
            <a:r>
              <a:rPr lang="en-US" sz="1200" kern="1200" dirty="0" smtClean="0">
                <a:solidFill>
                  <a:schemeClr val="tx1"/>
                </a:solidFill>
                <a:effectLst/>
                <a:latin typeface="+mn-lt"/>
                <a:ea typeface="ＭＳ Ｐゴシック" charset="0"/>
                <a:cs typeface="+mn-cs"/>
              </a:rPr>
              <a:t>A student chef team is comprised of the lead students measuring and adding the ingredients of the recipe being assembled in class. Therefore the number of students on the chef team changes each time, directly depending upon the number of ingredients in the recipe and / or additional steps the students are involved in (such as mixing or serving). The teachers frequently have their “self-managers” make up their student chef team (this opportunity is used as a reward to reinforce positive behavior). </a:t>
            </a:r>
          </a:p>
          <a:p>
            <a:pPr marL="628650" marR="0" lvl="1" indent="-171450" algn="l" defTabSz="457200" rtl="0" eaLnBrk="0" fontAlgn="base" latinLnBrk="0" hangingPunct="0">
              <a:lnSpc>
                <a:spcPct val="100000"/>
              </a:lnSpc>
              <a:spcBef>
                <a:spcPct val="30000"/>
              </a:spcBef>
              <a:spcAft>
                <a:spcPct val="0"/>
              </a:spcAft>
              <a:buClrTx/>
              <a:buSzTx/>
              <a:buFontTx/>
              <a:buChar char="•"/>
              <a:tabLst/>
              <a:defRPr/>
            </a:pPr>
            <a:r>
              <a:rPr lang="en-US" altLang="en-US" dirty="0" smtClean="0"/>
              <a:t>Student self-serve/assembly</a:t>
            </a:r>
            <a:r>
              <a:rPr lang="en-US" altLang="en-US" baseline="0" dirty="0" smtClean="0"/>
              <a:t> line</a:t>
            </a:r>
            <a:endParaRPr lang="en-US" altLang="en-US" dirty="0" smtClean="0"/>
          </a:p>
          <a:p>
            <a:pPr marL="171450" indent="-171450">
              <a:buFontTx/>
              <a:buChar char="•"/>
            </a:pPr>
            <a:r>
              <a:rPr lang="en-US" altLang="en-US" dirty="0" smtClean="0">
                <a:solidFill>
                  <a:srgbClr val="000000"/>
                </a:solidFill>
              </a:rPr>
              <a:t>Celebrations can be so fun, interactive, and educational when children have the chance to be directly involved (refer to </a:t>
            </a:r>
            <a:r>
              <a:rPr lang="en-US" altLang="en-US" i="1" dirty="0" smtClean="0">
                <a:solidFill>
                  <a:srgbClr val="000000"/>
                </a:solidFill>
              </a:rPr>
              <a:t>Resource Guide</a:t>
            </a:r>
            <a:r>
              <a:rPr lang="en-US" altLang="en-US" dirty="0" smtClean="0">
                <a:solidFill>
                  <a:srgbClr val="000000"/>
                </a:solidFill>
              </a:rPr>
              <a:t> – elaborate on examples).</a:t>
            </a:r>
          </a:p>
          <a:p>
            <a:pPr marL="171450" indent="-171450">
              <a:buFontTx/>
              <a:buChar char="•"/>
            </a:pPr>
            <a:r>
              <a:rPr lang="en-US" altLang="en-US" dirty="0" smtClean="0"/>
              <a:t>Food sensitivities – Emphasize awareness of student food sensitivities in the classroom, contacting &amp; clarifying with parents directly when anything listed in student file is vague / confusing. Acknowledge that food sensitivities can be accommodated, and to encourage exploring ingredient substitution options (using soy /almond / rice milk instead of cow milk, lactose-free yogurts, leaving nuts out of recipes, substituting one fruit or fruit juice for another when necessary, etc.)</a:t>
            </a:r>
          </a:p>
          <a:p>
            <a:pPr marL="171450" indent="-171450">
              <a:buFontTx/>
              <a:buChar char="•"/>
            </a:pPr>
            <a:r>
              <a:rPr lang="en-US" altLang="en-US" dirty="0" smtClean="0"/>
              <a:t>It’s also good to keep in mind that healthy celebrations can be basic and simple, and still plenty of fun – with simple components kids can get creative with (print and share FH FB page examples – refer to sites for more great ideas).</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7</a:t>
            </a:fld>
            <a:endParaRPr lang="en-US"/>
          </a:p>
        </p:txBody>
      </p:sp>
    </p:spTree>
    <p:extLst>
      <p:ext uri="{BB962C8B-B14F-4D97-AF65-F5344CB8AC3E}">
        <p14:creationId xmlns:p14="http://schemas.microsoft.com/office/powerpoint/2010/main" val="563240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ea typeface="ＭＳ Ｐゴシック" pitchFamily="34" charset="-128"/>
              </a:rPr>
              <a:t>Food Hero Special Edition – Featuring Healthy Celebrations</a:t>
            </a:r>
          </a:p>
          <a:p>
            <a:pPr marL="171450" indent="-171450">
              <a:buFont typeface="Arial" panose="020B0604020202020204" pitchFamily="34" charset="0"/>
              <a:buChar char="•"/>
              <a:defRPr/>
            </a:pPr>
            <a:r>
              <a:rPr lang="en-US" altLang="en-US" dirty="0" smtClean="0">
                <a:ea typeface="ＭＳ Ｐゴシック" pitchFamily="34" charset="-128"/>
              </a:rPr>
              <a:t>Refer to and highlight it’s tips on: </a:t>
            </a:r>
            <a:r>
              <a:rPr lang="en-US" altLang="en-US" i="1" dirty="0" smtClean="0">
                <a:ea typeface="ＭＳ Ｐゴシック" pitchFamily="34" charset="-128"/>
              </a:rPr>
              <a:t>Action Snacks, Celebrating Without Food, Making it Seasonal, </a:t>
            </a:r>
            <a:r>
              <a:rPr lang="en-US" altLang="en-US" dirty="0" smtClean="0">
                <a:ea typeface="ＭＳ Ｐゴシック" pitchFamily="34" charset="-128"/>
              </a:rPr>
              <a:t>&amp; sharing 3 simple, fun assembly-style recipes</a:t>
            </a:r>
          </a:p>
          <a:p>
            <a:pPr>
              <a:defRPr/>
            </a:pP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8</a:t>
            </a:fld>
            <a:endParaRPr lang="en-US"/>
          </a:p>
        </p:txBody>
      </p:sp>
    </p:spTree>
    <p:extLst>
      <p:ext uri="{BB962C8B-B14F-4D97-AF65-F5344CB8AC3E}">
        <p14:creationId xmlns:p14="http://schemas.microsoft.com/office/powerpoint/2010/main" val="93797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8" name="Title 1"/>
          <p:cNvSpPr>
            <a:spLocks noGrp="1"/>
          </p:cNvSpPr>
          <p:nvPr>
            <p:ph type="ctrTitle" hasCustomPrompt="1"/>
          </p:nvPr>
        </p:nvSpPr>
        <p:spPr>
          <a:xfrm>
            <a:off x="127687" y="2483052"/>
            <a:ext cx="5375563" cy="3480716"/>
          </a:xfrm>
          <a:prstGeom prst="rect">
            <a:avLst/>
          </a:prstGeom>
        </p:spPr>
        <p:txBody>
          <a:bodyPr wrap="square" lIns="0" tIns="0" rIns="0" bIns="0" anchor="t" anchorCtr="0">
            <a:normAutofit/>
          </a:bodyPr>
          <a:lstStyle>
            <a:lvl1pPr algn="l">
              <a:defRPr sz="7200" cap="all" baseline="0">
                <a:solidFill>
                  <a:srgbClr val="DC4405"/>
                </a:solidFill>
                <a:latin typeface="Stratum2 Bold" charset="0"/>
              </a:defRPr>
            </a:lvl1pPr>
          </a:lstStyle>
          <a:p>
            <a:r>
              <a:rPr lang="en-US" dirty="0" smtClean="0"/>
              <a:t>Headline or title of event</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6251" y="5727152"/>
            <a:ext cx="2747117" cy="1130848"/>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687" y="109359"/>
            <a:ext cx="1355124" cy="1337676"/>
          </a:xfrm>
          <a:prstGeom prst="rect">
            <a:avLst/>
          </a:prstGeom>
        </p:spPr>
      </p:pic>
      <p:sp>
        <p:nvSpPr>
          <p:cNvPr id="11" name="Subtitle 4"/>
          <p:cNvSpPr>
            <a:spLocks noGrp="1"/>
          </p:cNvSpPr>
          <p:nvPr>
            <p:ph type="subTitle" idx="4294967295"/>
          </p:nvPr>
        </p:nvSpPr>
        <p:spPr>
          <a:xfrm>
            <a:off x="378209" y="6200384"/>
            <a:ext cx="6392787" cy="456108"/>
          </a:xfrm>
        </p:spPr>
        <p:txBody>
          <a:bodyPr>
            <a:normAutofit fontScale="55000" lnSpcReduction="20000"/>
          </a:bodyPr>
          <a:lstStyle/>
          <a:p>
            <a:pPr marL="0" indent="0">
              <a:buNone/>
            </a:pPr>
            <a:r>
              <a:rPr lang="en-US" dirty="0" smtClean="0"/>
              <a:t>Extension </a:t>
            </a:r>
            <a:r>
              <a:rPr lang="en-US" dirty="0"/>
              <a:t>Service Family and Community Health SNAP-Ed Program, </a:t>
            </a:r>
            <a:r>
              <a:rPr lang="en-US" dirty="0" smtClean="0"/>
              <a:t/>
            </a:r>
            <a:br>
              <a:rPr lang="en-US" dirty="0" smtClean="0"/>
            </a:br>
            <a:r>
              <a:rPr lang="en-US" dirty="0" smtClean="0"/>
              <a:t>College </a:t>
            </a:r>
            <a:r>
              <a:rPr lang="en-US" dirty="0"/>
              <a:t>of Public Health and Human Sciences</a:t>
            </a:r>
          </a:p>
          <a:p>
            <a:endParaRPr lang="en-US" dirty="0"/>
          </a:p>
        </p:txBody>
      </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dirty="0" smtClean="0"/>
              <a:t>OREGON STATE UNIVERSITY</a:t>
            </a:r>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6689" r="8244"/>
          <a:stretch/>
        </p:blipFill>
        <p:spPr>
          <a:xfrm>
            <a:off x="-8238" y="0"/>
            <a:ext cx="915223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515" y="2020186"/>
            <a:ext cx="6844732" cy="2817628"/>
          </a:xfrm>
          <a:prstGeom prst="rect">
            <a:avLst/>
          </a:prstGeom>
        </p:spPr>
      </p:pic>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12" name="Rectangle 11"/>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lvl1pPr>
              <a:defRPr>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tx1"/>
                </a:solidFill>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solidFill>
                  <a:schemeClr val="tx1"/>
                </a:solidFill>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2"/>
            <a:ext cx="462915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2"/>
            <a:ext cx="462915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solidFill>
                  <a:schemeClr val="tx1"/>
                </a:solidFill>
                <a:latin typeface="Kievit Offc" panose="020B0504030101020102" pitchFamily="34" charset="0"/>
              </a:defRPr>
            </a:lvl1pPr>
            <a:lvl2pPr>
              <a:defRPr sz="2800">
                <a:solidFill>
                  <a:schemeClr val="tx1"/>
                </a:solidFill>
                <a:latin typeface="Kievit Offc" panose="020B0504030101020102" pitchFamily="34" charset="0"/>
              </a:defRPr>
            </a:lvl2pPr>
            <a:lvl3pPr>
              <a:defRPr sz="2400">
                <a:solidFill>
                  <a:schemeClr val="tx1"/>
                </a:solidFill>
                <a:latin typeface="Kievit Offc" panose="020B0504030101020102" pitchFamily="34" charset="0"/>
              </a:defRPr>
            </a:lvl3pPr>
            <a:lvl4pPr>
              <a:defRPr sz="2000">
                <a:solidFill>
                  <a:schemeClr val="tx1"/>
                </a:solidFill>
                <a:latin typeface="Kievit Offc" panose="020B0504030101020102" pitchFamily="34" charset="0"/>
              </a:defRPr>
            </a:lvl4pPr>
            <a:lvl5pPr>
              <a:defRPr sz="2000">
                <a:solidFill>
                  <a:schemeClr val="tx1"/>
                </a:solidFill>
                <a:latin typeface="Kievit Offc" panose="020B0504030101020102"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Imag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6689" r="8244"/>
          <a:stretch/>
        </p:blipFill>
        <p:spPr>
          <a:xfrm>
            <a:off x="-8238" y="0"/>
            <a:ext cx="9152239" cy="6858000"/>
          </a:xfrm>
          <a:prstGeom prst="rect">
            <a:avLst/>
          </a:prstGeom>
        </p:spPr>
      </p:pic>
      <p:sp>
        <p:nvSpPr>
          <p:cNvPr id="9" name="Title 1"/>
          <p:cNvSpPr>
            <a:spLocks noGrp="1"/>
          </p:cNvSpPr>
          <p:nvPr>
            <p:ph type="ctrTitle" hasCustomPrompt="1"/>
          </p:nvPr>
        </p:nvSpPr>
        <p:spPr>
          <a:xfrm>
            <a:off x="373195" y="2343437"/>
            <a:ext cx="4997877" cy="3480716"/>
          </a:xfrm>
          <a:prstGeom prst="rect">
            <a:avLst/>
          </a:prstGeo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smtClean="0"/>
              <a:t>Headline or title of event</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138" y="18185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smtClean="0"/>
              <a:t>OREGON STATE UNIVERSITY</a:t>
            </a:r>
            <a:endParaRPr lang="en-US"/>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solidFill>
                  <a:schemeClr val="tx1"/>
                </a:solidFill>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smtClean="0"/>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Image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986" r="16014"/>
          <a:stretch/>
        </p:blipFill>
        <p:spPr>
          <a:xfrm>
            <a:off x="-8238" y="0"/>
            <a:ext cx="9144000" cy="6858000"/>
          </a:xfrm>
          <a:prstGeom prst="rect">
            <a:avLst/>
          </a:prstGeom>
        </p:spPr>
      </p:pic>
      <p:sp>
        <p:nvSpPr>
          <p:cNvPr id="2" name="Title 1"/>
          <p:cNvSpPr>
            <a:spLocks noGrp="1"/>
          </p:cNvSpPr>
          <p:nvPr>
            <p:ph type="ctrTitle" hasCustomPrompt="1"/>
          </p:nvPr>
        </p:nvSpPr>
        <p:spPr>
          <a:xfrm>
            <a:off x="800101" y="1866359"/>
            <a:ext cx="4628634" cy="3480716"/>
          </a:xfrm>
        </p:spPr>
        <p:txBody>
          <a:bodyPr wrap="square" lIns="0" tIns="0" rIns="0" bIns="0" anchor="t" anchorCtr="0">
            <a:normAutofit/>
          </a:bodyPr>
          <a:lstStyle>
            <a:lvl1pPr algn="l">
              <a:defRPr sz="8000" cap="all" baseline="0">
                <a:solidFill>
                  <a:schemeClr val="tx1"/>
                </a:solidFill>
                <a:latin typeface="Stratum2 Bold" charset="0"/>
              </a:defRPr>
            </a:lvl1pPr>
          </a:lstStyle>
          <a:p>
            <a:r>
              <a:rPr lang="en-US" dirty="0" smtClean="0"/>
              <a:t>Headline or title of event</a:t>
            </a:r>
            <a:endParaRPr lang="en-US" dirty="0"/>
          </a:p>
        </p:txBody>
      </p:sp>
      <p:sp>
        <p:nvSpPr>
          <p:cNvPr id="14" name="Subtitle 2"/>
          <p:cNvSpPr>
            <a:spLocks noGrp="1"/>
          </p:cNvSpPr>
          <p:nvPr>
            <p:ph type="subTitle" idx="1" hasCustomPrompt="1"/>
          </p:nvPr>
        </p:nvSpPr>
        <p:spPr>
          <a:xfrm>
            <a:off x="275968" y="544353"/>
            <a:ext cx="8587946" cy="456108"/>
          </a:xfrm>
          <a:prstGeom prst="rect">
            <a:avLst/>
          </a:prstGeo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or department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138" y="573026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Full Image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4380" r="10416"/>
          <a:stretch/>
        </p:blipFill>
        <p:spPr>
          <a:xfrm>
            <a:off x="0" y="0"/>
            <a:ext cx="9168714" cy="6858000"/>
          </a:xfrm>
          <a:prstGeom prst="rect">
            <a:avLst/>
          </a:prstGeom>
        </p:spPr>
      </p:pic>
      <p:sp>
        <p:nvSpPr>
          <p:cNvPr id="2" name="Title 1"/>
          <p:cNvSpPr>
            <a:spLocks noGrp="1"/>
          </p:cNvSpPr>
          <p:nvPr>
            <p:ph type="ctrTitle" hasCustomPrompt="1"/>
          </p:nvPr>
        </p:nvSpPr>
        <p:spPr>
          <a:xfrm>
            <a:off x="3021495" y="1866359"/>
            <a:ext cx="5784574"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8005968" cy="456108"/>
          </a:xfrm>
        </p:spPr>
        <p:txBody>
          <a:bodyPr lIns="0" tIns="0" rIns="0" bIns="0">
            <a:normAutofit/>
          </a:bodyPr>
          <a:lstStyle>
            <a:lvl1pPr marL="0" indent="0" algn="r">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or department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4352" y="573026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or department</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6251" y="5727152"/>
            <a:ext cx="2747117" cy="1130848"/>
          </a:xfrm>
          <a:prstGeom prst="rect">
            <a:avLst/>
          </a:prstGeom>
        </p:spPr>
      </p:pic>
    </p:spTree>
    <p:extLst>
      <p:ext uri="{BB962C8B-B14F-4D97-AF65-F5344CB8AC3E}">
        <p14:creationId xmlns:p14="http://schemas.microsoft.com/office/powerpoint/2010/main" val="15252375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a:t>
            </a:r>
            <a:r>
              <a:rPr lang="en-US" smtClean="0"/>
              <a:t>or department</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6250" y="5727151"/>
            <a:ext cx="2747117" cy="1130849"/>
          </a:xfrm>
          <a:prstGeom prst="rect">
            <a:avLst/>
          </a:prstGeom>
        </p:spPr>
      </p:pic>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smtClean="0"/>
              <a:t>Headline or title of event</a:t>
            </a:r>
            <a:endParaRPr lang="en-US" dirty="0"/>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College </a:t>
            </a:r>
            <a:r>
              <a:rPr lang="en-US" smtClean="0"/>
              <a:t>or department</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4352" y="5730262"/>
            <a:ext cx="2739561" cy="1127738"/>
          </a:xfrm>
          <a:prstGeom prst="rect">
            <a:avLst/>
          </a:prstGeom>
        </p:spPr>
      </p:pic>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20876" y="365129"/>
            <a:ext cx="8663632"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20877" y="1825625"/>
            <a:ext cx="8663631"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398108" y="6226181"/>
            <a:ext cx="5010150" cy="365125"/>
          </a:xfrm>
        </p:spPr>
        <p:txBody>
          <a:bodyPr/>
          <a:lstStyle>
            <a:lvl1pPr>
              <a:defRPr>
                <a:latin typeface="Kievit Offc" panose="020B0504030101020102" pitchFamily="34" charset="0"/>
              </a:defRPr>
            </a:lvl1pPr>
          </a:lstStyle>
          <a:p>
            <a:r>
              <a:rPr lang="en-US" dirty="0" smtClean="0"/>
              <a:t>OREGON STATE UNIVERSITY</a:t>
            </a:r>
            <a:endParaRPr lang="en-US" dirty="0"/>
          </a:p>
        </p:txBody>
      </p:sp>
      <p:sp>
        <p:nvSpPr>
          <p:cNvPr id="6" name="Slide Number Placeholder 5"/>
          <p:cNvSpPr>
            <a:spLocks noGrp="1"/>
          </p:cNvSpPr>
          <p:nvPr>
            <p:ph type="sldNum" sz="quarter" idx="12"/>
          </p:nvPr>
        </p:nvSpPr>
        <p:spPr>
          <a:xfrm>
            <a:off x="8408258" y="6226181"/>
            <a:ext cx="476250" cy="365125"/>
          </a:xfrm>
        </p:spPr>
        <p:txBody>
          <a:bodyPr/>
          <a:lstStyle>
            <a:lvl1pPr>
              <a:defRPr>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28950" y="6226181"/>
            <a:ext cx="5010150" cy="365125"/>
          </a:xfrm>
          <a:prstGeom prst="rect">
            <a:avLst/>
          </a:prstGeom>
        </p:spPr>
        <p:txBody>
          <a:bodyPr vert="horz" lIns="91440" tIns="45720" rIns="91440" bIns="45720" rtlCol="0" anchor="ctr"/>
          <a:lstStyle>
            <a:lvl1pPr algn="r">
              <a:defRPr sz="1200" baseline="0">
                <a:solidFill>
                  <a:schemeClr val="bg1"/>
                </a:solidFill>
                <a:latin typeface="Kievit Offc" charset="0"/>
              </a:defRPr>
            </a:lvl1pPr>
          </a:lstStyle>
          <a:p>
            <a:r>
              <a:rPr lang="en-US" dirty="0" smtClean="0"/>
              <a:t>OREGON STATE UNIVERSITY</a:t>
            </a:r>
            <a:endParaRPr lang="en-US" dirty="0"/>
          </a:p>
        </p:txBody>
      </p:sp>
      <p:sp>
        <p:nvSpPr>
          <p:cNvPr id="6" name="Slide Number Placeholder 5"/>
          <p:cNvSpPr>
            <a:spLocks noGrp="1"/>
          </p:cNvSpPr>
          <p:nvPr>
            <p:ph type="sldNum" sz="quarter" idx="4"/>
          </p:nvPr>
        </p:nvSpPr>
        <p:spPr>
          <a:xfrm>
            <a:off x="8039100" y="6226181"/>
            <a:ext cx="476250" cy="365125"/>
          </a:xfrm>
          <a:prstGeom prst="rect">
            <a:avLst/>
          </a:prstGeom>
        </p:spPr>
        <p:txBody>
          <a:bodyPr vert="horz" lIns="91440" tIns="45720" rIns="91440" bIns="45720" rtlCol="0" anchor="ctr"/>
          <a:lstStyle>
            <a:lvl1pPr algn="l">
              <a:defRPr sz="1200" baseline="0">
                <a:solidFill>
                  <a:schemeClr val="bg1"/>
                </a:solidFill>
                <a:latin typeface="Kievit Offc" charset="0"/>
              </a:defRPr>
            </a:lvl1pPr>
          </a:lstStyle>
          <a:p>
            <a:r>
              <a:rPr lang="en-US" dirty="0" smtClean="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 id="2147483704" r:id="rId4"/>
    <p:sldLayoutId id="2147483705" r:id="rId5"/>
    <p:sldLayoutId id="2147483649" r:id="rId6"/>
    <p:sldLayoutId id="2147483677" r:id="rId7"/>
    <p:sldLayoutId id="2147483678" r:id="rId8"/>
    <p:sldLayoutId id="2147483679" r:id="rId9"/>
    <p:sldLayoutId id="2147483659" r:id="rId10"/>
    <p:sldLayoutId id="2147483681" r:id="rId11"/>
    <p:sldLayoutId id="2147483682" r:id="rId12"/>
    <p:sldLayoutId id="2147483683" r:id="rId13"/>
    <p:sldLayoutId id="2147483669"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Lst>
  <p:timing>
    <p:tnLst>
      <p:par>
        <p:cTn id="1" dur="indefinite" restart="never" nodeType="tmRoot"/>
      </p:par>
    </p:tnLst>
  </p:timing>
  <p:hf hdr="0" dt="0"/>
  <p:txStyles>
    <p:titleStyle>
      <a:lvl1pPr algn="l" defTabSz="914354"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mailto:Shannon.LaFon@oregonstate.edu"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0.emf"/><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foodhero.org/celebrations"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www.foodhero.org/"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hyperlink" Target="http://www.foodhero.org/monthly-magazine"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2838" y="1663804"/>
            <a:ext cx="7944842" cy="3480716"/>
          </a:xfrm>
        </p:spPr>
        <p:txBody>
          <a:bodyPr>
            <a:normAutofit fontScale="90000"/>
          </a:bodyPr>
          <a:lstStyle/>
          <a:p>
            <a:r>
              <a:rPr lang="en-US" cap="none" dirty="0" smtClean="0">
                <a:solidFill>
                  <a:schemeClr val="bg1"/>
                </a:solidFill>
              </a:rPr>
              <a:t>Healthy School</a:t>
            </a:r>
            <a:br>
              <a:rPr lang="en-US" cap="none" dirty="0" smtClean="0">
                <a:solidFill>
                  <a:schemeClr val="bg1"/>
                </a:solidFill>
              </a:rPr>
            </a:br>
            <a:r>
              <a:rPr lang="en-US" cap="none" dirty="0" smtClean="0">
                <a:solidFill>
                  <a:schemeClr val="bg1"/>
                </a:solidFill>
              </a:rPr>
              <a:t>Celebrations Toolkit - </a:t>
            </a:r>
            <a:br>
              <a:rPr lang="en-US" cap="none" dirty="0" smtClean="0">
                <a:solidFill>
                  <a:schemeClr val="bg1"/>
                </a:solidFill>
              </a:rPr>
            </a:br>
            <a:r>
              <a:rPr lang="en-US" cap="none" dirty="0" smtClean="0">
                <a:solidFill>
                  <a:schemeClr val="bg1"/>
                </a:solidFill>
              </a:rPr>
              <a:t>Training </a:t>
            </a:r>
            <a:r>
              <a:rPr lang="en-US" cap="none" dirty="0">
                <a:solidFill>
                  <a:schemeClr val="bg1"/>
                </a:solidFill>
              </a:rPr>
              <a:t>G</a:t>
            </a:r>
            <a:r>
              <a:rPr lang="en-US" cap="none" dirty="0" smtClean="0">
                <a:solidFill>
                  <a:schemeClr val="bg1"/>
                </a:solidFill>
              </a:rPr>
              <a:t>uide</a:t>
            </a:r>
            <a:endParaRPr lang="en-US" cap="none" dirty="0">
              <a:solidFill>
                <a:schemeClr val="bg1"/>
              </a:solidFill>
            </a:endParaRPr>
          </a:p>
        </p:txBody>
      </p:sp>
      <p:sp>
        <p:nvSpPr>
          <p:cNvPr id="5" name="Subtitle 4"/>
          <p:cNvSpPr>
            <a:spLocks noGrp="1"/>
          </p:cNvSpPr>
          <p:nvPr>
            <p:ph type="subTitle" idx="4294967295"/>
          </p:nvPr>
        </p:nvSpPr>
        <p:spPr>
          <a:xfrm>
            <a:off x="162838" y="6252366"/>
            <a:ext cx="6382689" cy="605634"/>
          </a:xfrm>
        </p:spPr>
        <p:txBody>
          <a:bodyPr>
            <a:normAutofit fontScale="55000" lnSpcReduction="20000"/>
          </a:bodyPr>
          <a:lstStyle/>
          <a:p>
            <a:pPr marL="0" indent="0">
              <a:lnSpc>
                <a:spcPct val="120000"/>
              </a:lnSpc>
              <a:buNone/>
            </a:pPr>
            <a:r>
              <a:rPr lang="en-US" b="1" dirty="0" smtClean="0">
                <a:solidFill>
                  <a:schemeClr val="tx1"/>
                </a:solidFill>
              </a:rPr>
              <a:t>Extension </a:t>
            </a:r>
            <a:r>
              <a:rPr lang="en-US" b="1" dirty="0">
                <a:solidFill>
                  <a:schemeClr val="tx1"/>
                </a:solidFill>
              </a:rPr>
              <a:t>Service Family and Community Health SNAP-Ed Program, </a:t>
            </a:r>
            <a:r>
              <a:rPr lang="en-US" b="1" dirty="0" smtClean="0">
                <a:solidFill>
                  <a:schemeClr val="tx1"/>
                </a:solidFill>
              </a:rPr>
              <a:t/>
            </a:r>
            <a:br>
              <a:rPr lang="en-US" b="1" dirty="0" smtClean="0">
                <a:solidFill>
                  <a:schemeClr val="tx1"/>
                </a:solidFill>
              </a:rPr>
            </a:br>
            <a:r>
              <a:rPr lang="en-US" b="1" dirty="0" smtClean="0">
                <a:solidFill>
                  <a:schemeClr val="tx1"/>
                </a:solidFill>
              </a:rPr>
              <a:t>College </a:t>
            </a:r>
            <a:r>
              <a:rPr lang="en-US" b="1" dirty="0">
                <a:solidFill>
                  <a:schemeClr val="tx1"/>
                </a:solidFill>
              </a:rPr>
              <a:t>of Public Health and Human Sciences</a:t>
            </a:r>
          </a:p>
          <a:p>
            <a:endParaRPr lang="en-US" dirty="0"/>
          </a:p>
        </p:txBody>
      </p:sp>
    </p:spTree>
    <p:extLst>
      <p:ext uri="{BB962C8B-B14F-4D97-AF65-F5344CB8AC3E}">
        <p14:creationId xmlns:p14="http://schemas.microsoft.com/office/powerpoint/2010/main" val="208732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9"/>
            <a:ext cx="8214267" cy="1318705"/>
          </a:xfrm>
        </p:spPr>
        <p:txBody>
          <a:bodyPr>
            <a:normAutofit fontScale="90000"/>
          </a:bodyPr>
          <a:lstStyle/>
          <a:p>
            <a:r>
              <a:rPr lang="en-US" dirty="0"/>
              <a:t>Healthy School Classroom Celebrations </a:t>
            </a:r>
            <a:r>
              <a:rPr lang="en-US" dirty="0" smtClean="0"/>
              <a:t>- </a:t>
            </a:r>
            <a:br>
              <a:rPr lang="en-US" dirty="0" smtClean="0"/>
            </a:br>
            <a:r>
              <a:rPr lang="en-US" dirty="0" smtClean="0"/>
              <a:t>Taking </a:t>
            </a:r>
            <a:r>
              <a:rPr lang="en-US" dirty="0"/>
              <a:t>it to the Next Level</a:t>
            </a:r>
          </a:p>
        </p:txBody>
      </p:sp>
      <p:sp>
        <p:nvSpPr>
          <p:cNvPr id="3" name="Content Placeholder 2"/>
          <p:cNvSpPr>
            <a:spLocks noGrp="1"/>
          </p:cNvSpPr>
          <p:nvPr>
            <p:ph sz="half" idx="1"/>
          </p:nvPr>
        </p:nvSpPr>
        <p:spPr>
          <a:xfrm>
            <a:off x="717859" y="2224931"/>
            <a:ext cx="3886200" cy="4351338"/>
          </a:xfrm>
        </p:spPr>
        <p:txBody>
          <a:bodyPr/>
          <a:lstStyle/>
          <a:p>
            <a:endParaRPr lang="en-US" dirty="0" smtClean="0"/>
          </a:p>
          <a:p>
            <a:r>
              <a:rPr lang="en-US" b="1" dirty="0" smtClean="0">
                <a:solidFill>
                  <a:srgbClr val="DC4405"/>
                </a:solidFill>
              </a:rPr>
              <a:t>Simplifying</a:t>
            </a:r>
            <a:br>
              <a:rPr lang="en-US" b="1" dirty="0" smtClean="0">
                <a:solidFill>
                  <a:srgbClr val="DC4405"/>
                </a:solidFill>
              </a:rPr>
            </a:br>
            <a:endParaRPr lang="en-US" b="1" dirty="0" smtClean="0">
              <a:solidFill>
                <a:srgbClr val="DC4405"/>
              </a:solidFill>
            </a:endParaRPr>
          </a:p>
          <a:p>
            <a:r>
              <a:rPr lang="en-US" b="1" dirty="0" smtClean="0">
                <a:solidFill>
                  <a:srgbClr val="DC4405"/>
                </a:solidFill>
              </a:rPr>
              <a:t>Saving </a:t>
            </a:r>
            <a:r>
              <a:rPr lang="en-US" b="1" dirty="0">
                <a:solidFill>
                  <a:srgbClr val="DC4405"/>
                </a:solidFill>
              </a:rPr>
              <a:t>Time &amp; </a:t>
            </a:r>
            <a:r>
              <a:rPr lang="en-US" b="1" dirty="0" smtClean="0">
                <a:solidFill>
                  <a:srgbClr val="DC4405"/>
                </a:solidFill>
              </a:rPr>
              <a:t>Money</a:t>
            </a:r>
            <a:br>
              <a:rPr lang="en-US" b="1" dirty="0" smtClean="0">
                <a:solidFill>
                  <a:srgbClr val="DC4405"/>
                </a:solidFill>
              </a:rPr>
            </a:br>
            <a:endParaRPr lang="en-US" b="1" dirty="0" smtClean="0">
              <a:solidFill>
                <a:srgbClr val="DC4405"/>
              </a:solidFill>
            </a:endParaRPr>
          </a:p>
          <a:p>
            <a:r>
              <a:rPr lang="en-US" b="1" dirty="0" smtClean="0">
                <a:solidFill>
                  <a:srgbClr val="DC4405"/>
                </a:solidFill>
              </a:rPr>
              <a:t>Savoring </a:t>
            </a:r>
            <a:r>
              <a:rPr lang="en-US" b="1" dirty="0">
                <a:solidFill>
                  <a:srgbClr val="DC4405"/>
                </a:solidFill>
              </a:rPr>
              <a:t>the Fun </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9</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946" y="2377331"/>
            <a:ext cx="2189293" cy="29109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2819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942" y="1350373"/>
            <a:ext cx="3263126" cy="1325563"/>
          </a:xfrm>
        </p:spPr>
        <p:txBody>
          <a:bodyPr/>
          <a:lstStyle/>
          <a:p>
            <a:r>
              <a:rPr lang="en-US" dirty="0" smtClean="0">
                <a:solidFill>
                  <a:srgbClr val="DC4405"/>
                </a:solidFill>
              </a:rPr>
              <a:t>Thank You!</a:t>
            </a:r>
            <a:endParaRPr lang="en-US" dirty="0">
              <a:solidFill>
                <a:srgbClr val="DC4405"/>
              </a:solidFill>
            </a:endParaRP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10</a:t>
            </a:fld>
            <a:endParaRPr lang="en-US" dirty="0"/>
          </a:p>
        </p:txBody>
      </p:sp>
      <p:sp>
        <p:nvSpPr>
          <p:cNvPr id="8" name="TextBox 7"/>
          <p:cNvSpPr txBox="1"/>
          <p:nvPr/>
        </p:nvSpPr>
        <p:spPr>
          <a:xfrm>
            <a:off x="278247" y="3007309"/>
            <a:ext cx="4598484" cy="1846659"/>
          </a:xfrm>
          <a:prstGeom prst="rect">
            <a:avLst/>
          </a:prstGeom>
          <a:noFill/>
        </p:spPr>
        <p:txBody>
          <a:bodyPr wrap="square" rtlCol="0">
            <a:spAutoFit/>
          </a:bodyPr>
          <a:lstStyle/>
          <a:p>
            <a:pPr algn="ctr"/>
            <a:r>
              <a:rPr lang="en-US" sz="2400" b="1" dirty="0"/>
              <a:t>Shannon La </a:t>
            </a:r>
            <a:r>
              <a:rPr lang="en-US" sz="2400" b="1" dirty="0" err="1"/>
              <a:t>Fon</a:t>
            </a:r>
            <a:r>
              <a:rPr lang="en-US" sz="2400" b="1" dirty="0"/>
              <a:t> </a:t>
            </a:r>
            <a:endParaRPr lang="en-US" sz="2400" b="1" dirty="0" smtClean="0"/>
          </a:p>
          <a:p>
            <a:pPr algn="ctr"/>
            <a:r>
              <a:rPr lang="en-US" dirty="0" smtClean="0"/>
              <a:t>Oregon State University</a:t>
            </a:r>
            <a:endParaRPr lang="en-US" dirty="0"/>
          </a:p>
          <a:p>
            <a:pPr algn="ctr"/>
            <a:r>
              <a:rPr lang="en-US" dirty="0" smtClean="0"/>
              <a:t>Southern </a:t>
            </a:r>
            <a:r>
              <a:rPr lang="en-US" dirty="0"/>
              <a:t>Oregon Research &amp; Extension Center 569 Hanley Road • Central Point, OR 97502 Phone: 541-776-7371 Ext 207 </a:t>
            </a:r>
            <a:r>
              <a:rPr lang="en-US" dirty="0" smtClean="0">
                <a:hlinkClick r:id="rId3"/>
              </a:rPr>
              <a:t>Shannon.LaFon@oregonstate.edu</a:t>
            </a:r>
            <a:r>
              <a:rPr lang="en-US" dirty="0" smtClean="0"/>
              <a:t> </a:t>
            </a:r>
            <a:endParaRPr lang="en-US" dirty="0"/>
          </a:p>
        </p:txBody>
      </p:sp>
      <p:pic>
        <p:nvPicPr>
          <p:cNvPr id="10" name="Picture 9"/>
          <p:cNvPicPr>
            <a:picLocks noChangeAspect="1"/>
          </p:cNvPicPr>
          <p:nvPr/>
        </p:nvPicPr>
        <p:blipFill>
          <a:blip r:embed="rId4"/>
          <a:stretch>
            <a:fillRect/>
          </a:stretch>
        </p:blipFill>
        <p:spPr>
          <a:xfrm>
            <a:off x="5228458" y="1350373"/>
            <a:ext cx="3202794" cy="2402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6411950" y="3007309"/>
            <a:ext cx="1401046" cy="1383007"/>
          </a:xfrm>
        </p:spPr>
      </p:pic>
    </p:spTree>
    <p:extLst>
      <p:ext uri="{BB962C8B-B14F-4D97-AF65-F5344CB8AC3E}">
        <p14:creationId xmlns:p14="http://schemas.microsoft.com/office/powerpoint/2010/main" val="1627830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577" y="1809718"/>
            <a:ext cx="4835448" cy="3723225"/>
          </a:xfrm>
        </p:spPr>
        <p:txBody>
          <a:bodyPr>
            <a:normAutofit/>
          </a:bodyPr>
          <a:lstStyle/>
          <a:p>
            <a:pPr marL="514350" indent="-514350">
              <a:buFont typeface="+mj-lt"/>
              <a:buAutoNum type="arabicPeriod"/>
            </a:pPr>
            <a:r>
              <a:rPr lang="en-US" dirty="0"/>
              <a:t>Healthy Celebrations – benefits and strategies </a:t>
            </a:r>
            <a:endParaRPr lang="en-US" dirty="0" smtClean="0"/>
          </a:p>
          <a:p>
            <a:pPr marL="514350" indent="-514350">
              <a:buFont typeface="+mj-lt"/>
              <a:buAutoNum type="arabicPeriod"/>
            </a:pPr>
            <a:r>
              <a:rPr lang="en-US" dirty="0" smtClean="0"/>
              <a:t>Important guidelines </a:t>
            </a:r>
          </a:p>
          <a:p>
            <a:pPr marL="514350" indent="-514350">
              <a:buFont typeface="+mj-lt"/>
              <a:buAutoNum type="arabicPeriod"/>
            </a:pPr>
            <a:r>
              <a:rPr lang="en-US" dirty="0"/>
              <a:t>Toolkit contents</a:t>
            </a:r>
          </a:p>
          <a:p>
            <a:pPr marL="514350" indent="-514350">
              <a:buFont typeface="+mj-lt"/>
              <a:buAutoNum type="arabicPeriod"/>
            </a:pPr>
            <a:r>
              <a:rPr lang="en-US" dirty="0" smtClean="0"/>
              <a:t>Food </a:t>
            </a:r>
            <a:r>
              <a:rPr lang="en-US" dirty="0"/>
              <a:t>Hero </a:t>
            </a:r>
            <a:r>
              <a:rPr lang="en-US" dirty="0" smtClean="0"/>
              <a:t>recipe demo – tips &amp; strategies</a:t>
            </a:r>
          </a:p>
          <a:p>
            <a:pPr marL="514350" indent="-514350">
              <a:buFont typeface="+mj-lt"/>
              <a:buAutoNum type="arabicPeriod"/>
            </a:pPr>
            <a:r>
              <a:rPr lang="en-US" dirty="0" smtClean="0"/>
              <a:t>Taking </a:t>
            </a:r>
            <a:r>
              <a:rPr lang="en-US" dirty="0"/>
              <a:t>it to the next level </a:t>
            </a:r>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36115">
            <a:off x="5661512" y="2259711"/>
            <a:ext cx="2935657" cy="2201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a:off x="628650" y="64046"/>
            <a:ext cx="7886700" cy="1325563"/>
          </a:xfrm>
        </p:spPr>
        <p:txBody>
          <a:bodyPr/>
          <a:lstStyle/>
          <a:p>
            <a:r>
              <a:rPr lang="en-US" dirty="0" smtClean="0"/>
              <a:t>Training Overview</a:t>
            </a:r>
            <a:endParaRPr lang="en-US" dirty="0"/>
          </a:p>
        </p:txBody>
      </p:sp>
      <p:sp>
        <p:nvSpPr>
          <p:cNvPr id="4" name="Footer Placeholder 3"/>
          <p:cNvSpPr>
            <a:spLocks noGrp="1"/>
          </p:cNvSpPr>
          <p:nvPr>
            <p:ph type="ftr" sz="quarter" idx="11"/>
          </p:nvPr>
        </p:nvSpPr>
        <p:spPr/>
        <p:txBody>
          <a:bodyPr/>
          <a:lstStyle/>
          <a:p>
            <a:r>
              <a:rPr lang="en-US" dirty="0" smtClean="0"/>
              <a:t>FOOD HERO  ∙  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t>1</a:t>
            </a:fld>
            <a:endParaRPr lang="en-US"/>
          </a:p>
        </p:txBody>
      </p:sp>
    </p:spTree>
    <p:extLst>
      <p:ext uri="{BB962C8B-B14F-4D97-AF65-F5344CB8AC3E}">
        <p14:creationId xmlns:p14="http://schemas.microsoft.com/office/powerpoint/2010/main" val="420159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Celebrate the Healthy Way - </a:t>
            </a:r>
            <a:br>
              <a:rPr lang="en-US" dirty="0" smtClean="0"/>
            </a:br>
            <a:r>
              <a:rPr lang="en-US" dirty="0"/>
              <a:t>Providing Healthy Classroom Celebrations:</a:t>
            </a:r>
          </a:p>
        </p:txBody>
      </p:sp>
      <p:sp>
        <p:nvSpPr>
          <p:cNvPr id="9" name="Content Placeholder 8"/>
          <p:cNvSpPr>
            <a:spLocks noGrp="1"/>
          </p:cNvSpPr>
          <p:nvPr>
            <p:ph sz="half" idx="1"/>
          </p:nvPr>
        </p:nvSpPr>
        <p:spPr>
          <a:xfrm>
            <a:off x="528442" y="2139367"/>
            <a:ext cx="3993454" cy="3259942"/>
          </a:xfrm>
        </p:spPr>
        <p:txBody>
          <a:bodyPr/>
          <a:lstStyle/>
          <a:p>
            <a:r>
              <a:rPr lang="en-US" dirty="0" smtClean="0"/>
              <a:t>Helps </a:t>
            </a:r>
            <a:r>
              <a:rPr lang="en-US" dirty="0"/>
              <a:t>kids learn </a:t>
            </a:r>
            <a:r>
              <a:rPr lang="en-US" dirty="0" smtClean="0"/>
              <a:t>better</a:t>
            </a:r>
          </a:p>
          <a:p>
            <a:r>
              <a:rPr lang="en-US" dirty="0" smtClean="0"/>
              <a:t>Provides </a:t>
            </a:r>
            <a:r>
              <a:rPr lang="en-US" dirty="0"/>
              <a:t>consistent </a:t>
            </a:r>
            <a:r>
              <a:rPr lang="en-US" dirty="0" smtClean="0"/>
              <a:t>messages</a:t>
            </a:r>
          </a:p>
          <a:p>
            <a:r>
              <a:rPr lang="en-US" dirty="0" smtClean="0"/>
              <a:t>Promotes </a:t>
            </a:r>
            <a:r>
              <a:rPr lang="en-US" dirty="0"/>
              <a:t>a healthy school </a:t>
            </a:r>
            <a:r>
              <a:rPr lang="en-US" dirty="0" smtClean="0"/>
              <a:t>environment</a:t>
            </a:r>
          </a:p>
          <a:p>
            <a:r>
              <a:rPr lang="en-US" dirty="0" smtClean="0"/>
              <a:t>Creates </a:t>
            </a:r>
            <a:r>
              <a:rPr lang="en-US" dirty="0"/>
              <a:t>excitement about healthy eating</a:t>
            </a:r>
          </a:p>
        </p:txBody>
      </p:sp>
      <p:sp>
        <p:nvSpPr>
          <p:cNvPr id="5" name="Slide Number Placeholder 4"/>
          <p:cNvSpPr>
            <a:spLocks noGrp="1"/>
          </p:cNvSpPr>
          <p:nvPr>
            <p:ph type="sldNum" sz="quarter" idx="12"/>
          </p:nvPr>
        </p:nvSpPr>
        <p:spPr/>
        <p:txBody>
          <a:bodyPr/>
          <a:lstStyle/>
          <a:p>
            <a:fld id="{AAB6004F-53F9-E74D-AC89-56EA63355CB3}" type="slidenum">
              <a:rPr lang="en-US" smtClean="0"/>
              <a:t>2</a:t>
            </a:fld>
            <a:endParaRPr lang="en-US" dirty="0"/>
          </a:p>
        </p:txBody>
      </p:sp>
      <p:sp>
        <p:nvSpPr>
          <p:cNvPr id="11" name="Footer Placeholder 3"/>
          <p:cNvSpPr>
            <a:spLocks noGrp="1"/>
          </p:cNvSpPr>
          <p:nvPr>
            <p:ph type="ftr" sz="quarter" idx="11"/>
          </p:nvPr>
        </p:nvSpPr>
        <p:spPr>
          <a:xfrm>
            <a:off x="3028950" y="6226181"/>
            <a:ext cx="5010150" cy="365125"/>
          </a:xfrm>
        </p:spPr>
        <p:txBody>
          <a:bodyPr/>
          <a:lstStyle/>
          <a:p>
            <a:r>
              <a:rPr lang="en-US" dirty="0" smtClean="0"/>
              <a:t>FOOD HERO  ∙  OREGON STATE UNIVERSITY</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4195">
            <a:off x="4838282" y="2237054"/>
            <a:ext cx="3366599" cy="25373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313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Healthy Celebrations </a:t>
            </a:r>
            <a:r>
              <a:rPr lang="en-US" dirty="0" smtClean="0"/>
              <a:t>– </a:t>
            </a:r>
            <a:br>
              <a:rPr lang="en-US" dirty="0" smtClean="0"/>
            </a:br>
            <a:r>
              <a:rPr lang="en-US" dirty="0" smtClean="0"/>
              <a:t>A </a:t>
            </a:r>
            <a:r>
              <a:rPr lang="en-US" dirty="0"/>
              <a:t>Bounty of </a:t>
            </a:r>
            <a:r>
              <a:rPr lang="en-US" dirty="0" smtClean="0"/>
              <a:t>Strategies</a:t>
            </a:r>
            <a:endParaRPr lang="en-US" dirty="0"/>
          </a:p>
        </p:txBody>
      </p:sp>
      <p:sp>
        <p:nvSpPr>
          <p:cNvPr id="5" name="Footer Placeholder 4"/>
          <p:cNvSpPr>
            <a:spLocks noGrp="1"/>
          </p:cNvSpPr>
          <p:nvPr>
            <p:ph type="ftr" sz="quarter" idx="11"/>
          </p:nvPr>
        </p:nvSpPr>
        <p:spPr/>
        <p:txBody>
          <a:bodyPr/>
          <a:lstStyle/>
          <a:p>
            <a:r>
              <a:rPr lang="en-US" dirty="0"/>
              <a:t>FOOD HERO  ∙ OREGON </a:t>
            </a:r>
            <a:r>
              <a:rPr lang="en-US" dirty="0" smtClean="0"/>
              <a:t>STATE UNIVERSITY</a:t>
            </a:r>
            <a:endParaRPr lang="en-US" dirty="0"/>
          </a:p>
        </p:txBody>
      </p:sp>
      <p:sp>
        <p:nvSpPr>
          <p:cNvPr id="6" name="Slide Number Placeholder 5"/>
          <p:cNvSpPr>
            <a:spLocks noGrp="1"/>
          </p:cNvSpPr>
          <p:nvPr>
            <p:ph type="sldNum" sz="quarter" idx="12"/>
          </p:nvPr>
        </p:nvSpPr>
        <p:spPr/>
        <p:txBody>
          <a:bodyPr/>
          <a:lstStyle/>
          <a:p>
            <a:fld id="{AAB6004F-53F9-E74D-AC89-56EA63355CB3}" type="slidenum">
              <a:rPr lang="en-US" smtClean="0"/>
              <a:pPr/>
              <a:t>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9275">
            <a:off x="5724161" y="2239829"/>
            <a:ext cx="2677252" cy="2134365"/>
          </a:xfrm>
          <a:prstGeom prst="rect">
            <a:avLst/>
          </a:prstGeom>
          <a:ln>
            <a:noFill/>
          </a:ln>
          <a:effectLst>
            <a:outerShdw blurRad="190500" algn="tl" rotWithShape="0">
              <a:srgbClr val="000000">
                <a:alpha val="70000"/>
              </a:srgbClr>
            </a:outerShdw>
          </a:effectLst>
        </p:spPr>
      </p:pic>
      <p:sp>
        <p:nvSpPr>
          <p:cNvPr id="9" name="Content Placeholder 2"/>
          <p:cNvSpPr>
            <a:spLocks noGrp="1"/>
          </p:cNvSpPr>
          <p:nvPr>
            <p:ph sz="half" idx="1"/>
          </p:nvPr>
        </p:nvSpPr>
        <p:spPr>
          <a:xfrm>
            <a:off x="628650" y="2085272"/>
            <a:ext cx="5827906" cy="4140909"/>
          </a:xfrm>
        </p:spPr>
        <p:txBody>
          <a:bodyPr>
            <a:noAutofit/>
          </a:bodyPr>
          <a:lstStyle/>
          <a:p>
            <a:pPr>
              <a:lnSpc>
                <a:spcPct val="100000"/>
              </a:lnSpc>
            </a:pPr>
            <a:r>
              <a:rPr lang="en-US" sz="2000" dirty="0" smtClean="0"/>
              <a:t>More healthy </a:t>
            </a:r>
            <a:r>
              <a:rPr lang="en-US" sz="2000" dirty="0"/>
              <a:t>snacks </a:t>
            </a:r>
            <a:r>
              <a:rPr lang="en-US" sz="2000" dirty="0" smtClean="0"/>
              <a:t>than unhealthy</a:t>
            </a:r>
          </a:p>
          <a:p>
            <a:pPr>
              <a:lnSpc>
                <a:spcPct val="100000"/>
              </a:lnSpc>
            </a:pPr>
            <a:r>
              <a:rPr lang="en-US" sz="2000" dirty="0" smtClean="0"/>
              <a:t>A maximum of 2 celebrations a year </a:t>
            </a:r>
            <a:br>
              <a:rPr lang="en-US" sz="2000" dirty="0" smtClean="0"/>
            </a:br>
            <a:r>
              <a:rPr lang="en-US" sz="2000" dirty="0" smtClean="0"/>
              <a:t>that </a:t>
            </a:r>
            <a:r>
              <a:rPr lang="en-US" sz="2000" dirty="0"/>
              <a:t>include </a:t>
            </a:r>
            <a:r>
              <a:rPr lang="en-US" sz="2000" dirty="0" smtClean="0"/>
              <a:t>unhealthy foods </a:t>
            </a:r>
          </a:p>
          <a:p>
            <a:pPr>
              <a:lnSpc>
                <a:spcPct val="100000"/>
              </a:lnSpc>
            </a:pPr>
            <a:r>
              <a:rPr lang="en-US" sz="2000" dirty="0"/>
              <a:t>P</a:t>
            </a:r>
            <a:r>
              <a:rPr lang="en-US" sz="2000" dirty="0" smtClean="0"/>
              <a:t>rovide </a:t>
            </a:r>
            <a:r>
              <a:rPr lang="en-US" sz="2000" dirty="0"/>
              <a:t>only </a:t>
            </a:r>
            <a:r>
              <a:rPr lang="en-US" sz="2000" dirty="0" smtClean="0"/>
              <a:t>healthy foods at celebrations</a:t>
            </a:r>
          </a:p>
          <a:p>
            <a:pPr>
              <a:lnSpc>
                <a:spcPct val="100000"/>
              </a:lnSpc>
            </a:pPr>
            <a:r>
              <a:rPr lang="en-US" sz="2000" dirty="0" smtClean="0"/>
              <a:t>Shift focus from </a:t>
            </a:r>
            <a:r>
              <a:rPr lang="en-US" sz="2000" dirty="0"/>
              <a:t>food to fun, </a:t>
            </a:r>
            <a:r>
              <a:rPr lang="en-US" sz="2000" dirty="0" smtClean="0"/>
              <a:t>activity based celebrations </a:t>
            </a:r>
            <a:endParaRPr lang="en-US" sz="2000" dirty="0"/>
          </a:p>
          <a:p>
            <a:pPr>
              <a:lnSpc>
                <a:spcPct val="100000"/>
              </a:lnSpc>
            </a:pPr>
            <a:r>
              <a:rPr lang="en-US" sz="2000" dirty="0" smtClean="0"/>
              <a:t>Encourage </a:t>
            </a:r>
            <a:r>
              <a:rPr lang="en-US" sz="2000" dirty="0"/>
              <a:t>non-food </a:t>
            </a:r>
            <a:r>
              <a:rPr lang="en-US" sz="2000" dirty="0" smtClean="0"/>
              <a:t>celebrations</a:t>
            </a:r>
          </a:p>
          <a:p>
            <a:pPr>
              <a:lnSpc>
                <a:spcPct val="100000"/>
              </a:lnSpc>
            </a:pPr>
            <a:r>
              <a:rPr lang="en-US" sz="2000" dirty="0" smtClean="0"/>
              <a:t>Adopt </a:t>
            </a:r>
            <a:r>
              <a:rPr lang="en-US" sz="2000" dirty="0"/>
              <a:t>a </a:t>
            </a:r>
            <a:r>
              <a:rPr lang="en-US" sz="2000" i="1" dirty="0"/>
              <a:t>Healthy Celebrations </a:t>
            </a:r>
            <a:r>
              <a:rPr lang="en-US" sz="2000" i="1" dirty="0" smtClean="0"/>
              <a:t>Approved Foods List</a:t>
            </a:r>
          </a:p>
          <a:p>
            <a:pPr>
              <a:lnSpc>
                <a:spcPct val="100000"/>
              </a:lnSpc>
            </a:pPr>
            <a:r>
              <a:rPr lang="en-US" sz="2000" dirty="0" smtClean="0"/>
              <a:t>Create </a:t>
            </a:r>
            <a:r>
              <a:rPr lang="en-US" sz="2000" dirty="0"/>
              <a:t>a </a:t>
            </a:r>
            <a:r>
              <a:rPr lang="en-US" sz="2000" i="1" dirty="0"/>
              <a:t>Healthy Classroom Celebrations Policy</a:t>
            </a:r>
          </a:p>
        </p:txBody>
      </p:sp>
    </p:spTree>
    <p:extLst>
      <p:ext uri="{BB962C8B-B14F-4D97-AF65-F5344CB8AC3E}">
        <p14:creationId xmlns:p14="http://schemas.microsoft.com/office/powerpoint/2010/main" val="2049590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a:t>
            </a:r>
            <a:r>
              <a:rPr lang="en-US" dirty="0" smtClean="0"/>
              <a:t>Guidelines</a:t>
            </a:r>
            <a:endParaRPr lang="en-US" dirty="0"/>
          </a:p>
        </p:txBody>
      </p:sp>
      <p:sp>
        <p:nvSpPr>
          <p:cNvPr id="3" name="Content Placeholder 2"/>
          <p:cNvSpPr>
            <a:spLocks noGrp="1"/>
          </p:cNvSpPr>
          <p:nvPr>
            <p:ph sz="half" idx="1"/>
          </p:nvPr>
        </p:nvSpPr>
        <p:spPr>
          <a:xfrm>
            <a:off x="628649" y="1825625"/>
            <a:ext cx="4950515" cy="4351338"/>
          </a:xfrm>
        </p:spPr>
        <p:txBody>
          <a:bodyPr>
            <a:normAutofit/>
          </a:bodyPr>
          <a:lstStyle/>
          <a:p>
            <a:pPr marL="0" indent="0">
              <a:buNone/>
            </a:pPr>
            <a:r>
              <a:rPr lang="en-US" dirty="0" smtClean="0"/>
              <a:t>Rule in some schools: </a:t>
            </a:r>
            <a:br>
              <a:rPr lang="en-US" dirty="0" smtClean="0"/>
            </a:br>
            <a:r>
              <a:rPr lang="en-US" b="1" dirty="0" smtClean="0"/>
              <a:t>“</a:t>
            </a:r>
            <a:r>
              <a:rPr lang="en-US" b="1" dirty="0"/>
              <a:t>Only commercially prepared and prepackaged items be offered at classroom events and celebrations</a:t>
            </a:r>
            <a:r>
              <a:rPr lang="en-US" b="1" dirty="0" smtClean="0"/>
              <a:t>.”</a:t>
            </a:r>
          </a:p>
          <a:p>
            <a:pPr lvl="1"/>
            <a:r>
              <a:rPr lang="en-US" dirty="0" smtClean="0"/>
              <a:t>This </a:t>
            </a:r>
            <a:r>
              <a:rPr lang="en-US" dirty="0"/>
              <a:t>includes store-purchased ingredients that teachers could use to prepare a simple recipe or students could use to assemble a healthy snack in the </a:t>
            </a:r>
            <a:r>
              <a:rPr lang="en-US" dirty="0" smtClean="0"/>
              <a:t>classroom.</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4</a:t>
            </a:fld>
            <a:endParaRPr lang="en-US" dirty="0"/>
          </a:p>
        </p:txBody>
      </p:sp>
      <p:pic>
        <p:nvPicPr>
          <p:cNvPr id="8" name="Picture 7"/>
          <p:cNvPicPr>
            <a:picLocks noChangeAspect="1"/>
          </p:cNvPicPr>
          <p:nvPr/>
        </p:nvPicPr>
        <p:blipFill>
          <a:blip r:embed="rId3"/>
          <a:stretch>
            <a:fillRect/>
          </a:stretch>
        </p:blipFill>
        <p:spPr>
          <a:xfrm rot="21213165">
            <a:off x="5807411" y="2568101"/>
            <a:ext cx="2803539" cy="2102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75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a:t>
            </a:r>
            <a:r>
              <a:rPr lang="en-US" dirty="0" smtClean="0"/>
              <a:t>Guidelines</a:t>
            </a:r>
            <a:endParaRPr lang="en-US" dirty="0"/>
          </a:p>
        </p:txBody>
      </p:sp>
      <p:sp>
        <p:nvSpPr>
          <p:cNvPr id="3" name="Content Placeholder 2"/>
          <p:cNvSpPr>
            <a:spLocks noGrp="1"/>
          </p:cNvSpPr>
          <p:nvPr>
            <p:ph sz="half" idx="1"/>
          </p:nvPr>
        </p:nvSpPr>
        <p:spPr>
          <a:xfrm>
            <a:off x="628649" y="1825625"/>
            <a:ext cx="5114229" cy="4351338"/>
          </a:xfrm>
        </p:spPr>
        <p:txBody>
          <a:bodyPr>
            <a:normAutofit fontScale="92500" lnSpcReduction="20000"/>
          </a:bodyPr>
          <a:lstStyle/>
          <a:p>
            <a:pPr marL="0" indent="0">
              <a:buNone/>
            </a:pPr>
            <a:r>
              <a:rPr lang="en-US" sz="3000" dirty="0" smtClean="0"/>
              <a:t>Tools that can lower the </a:t>
            </a:r>
            <a:r>
              <a:rPr lang="en-US" sz="3000" dirty="0"/>
              <a:t>potential for foodborne </a:t>
            </a:r>
            <a:r>
              <a:rPr lang="en-US" sz="3000" dirty="0" smtClean="0"/>
              <a:t>illness available at</a:t>
            </a:r>
            <a:r>
              <a:rPr lang="en-US" sz="3000" dirty="0"/>
              <a:t> </a:t>
            </a:r>
            <a:r>
              <a:rPr lang="en-US" sz="3000" dirty="0" smtClean="0">
                <a:latin typeface="Kievit Offc" charset="0"/>
                <a:ea typeface="Kievit Offc" charset="0"/>
                <a:cs typeface="Kievit Offc" charset="0"/>
                <a:hlinkClick r:id="rId3"/>
              </a:rPr>
              <a:t>http</a:t>
            </a:r>
            <a:r>
              <a:rPr lang="en-US" sz="3000" dirty="0">
                <a:latin typeface="Kievit Offc" charset="0"/>
                <a:ea typeface="Kievit Offc" charset="0"/>
                <a:cs typeface="Kievit Offc" charset="0"/>
                <a:hlinkClick r:id="rId3"/>
              </a:rPr>
              <a:t>://</a:t>
            </a:r>
            <a:r>
              <a:rPr lang="en-US" sz="3000" dirty="0" smtClean="0">
                <a:latin typeface="Kievit Offc" charset="0"/>
                <a:ea typeface="Kievit Offc" charset="0"/>
                <a:cs typeface="Kievit Offc" charset="0"/>
                <a:hlinkClick r:id="rId3"/>
              </a:rPr>
              <a:t>foodhero.org/celebrations</a:t>
            </a:r>
            <a:r>
              <a:rPr lang="en-US" sz="3000" dirty="0" smtClean="0">
                <a:latin typeface="Kievit Offc" charset="0"/>
                <a:ea typeface="Kievit Offc" charset="0"/>
                <a:cs typeface="Kievit Offc" charset="0"/>
              </a:rPr>
              <a:t>:</a:t>
            </a:r>
            <a:r>
              <a:rPr lang="en-US" dirty="0" smtClean="0"/>
              <a:t/>
            </a:r>
            <a:br>
              <a:rPr lang="en-US" dirty="0" smtClean="0"/>
            </a:br>
            <a:endParaRPr lang="en-US" dirty="0" smtClean="0"/>
          </a:p>
          <a:p>
            <a:pPr marL="914377" lvl="1" indent="-457200">
              <a:buFont typeface="+mj-lt"/>
              <a:buAutoNum type="arabicParenR"/>
            </a:pPr>
            <a:r>
              <a:rPr lang="en-US" sz="2600" b="1" dirty="0" smtClean="0"/>
              <a:t>Classroom </a:t>
            </a:r>
            <a:r>
              <a:rPr lang="en-US" sz="2600" b="1" dirty="0"/>
              <a:t>Handwashing Strategies</a:t>
            </a:r>
            <a:r>
              <a:rPr lang="en-US" sz="2600" dirty="0"/>
              <a:t>: high-speed handwashing or sending groups of children to the bathroom</a:t>
            </a:r>
            <a:r>
              <a:rPr lang="en-US" sz="2600" dirty="0" smtClean="0"/>
              <a:t>.</a:t>
            </a:r>
            <a:br>
              <a:rPr lang="en-US" sz="2600" dirty="0" smtClean="0"/>
            </a:br>
            <a:endParaRPr lang="en-US" sz="2600" dirty="0" smtClean="0"/>
          </a:p>
          <a:p>
            <a:pPr marL="914377" lvl="1" indent="-457200">
              <a:buFont typeface="+mj-lt"/>
              <a:buAutoNum type="arabicParenR"/>
            </a:pPr>
            <a:r>
              <a:rPr lang="en-US" sz="2600" b="1" dirty="0" smtClean="0"/>
              <a:t>USDA </a:t>
            </a:r>
            <a:r>
              <a:rPr lang="en-US" sz="2600" b="1" dirty="0"/>
              <a:t>10 Tips Nutrition Education Series Be Food Safe </a:t>
            </a:r>
            <a:r>
              <a:rPr lang="en-US" sz="2600" dirty="0"/>
              <a:t>– Informative overview highlighting key food safety practices. </a:t>
            </a:r>
          </a:p>
        </p:txBody>
      </p:sp>
      <p:sp>
        <p:nvSpPr>
          <p:cNvPr id="5" name="Footer Placeholder 4"/>
          <p:cNvSpPr>
            <a:spLocks noGrp="1"/>
          </p:cNvSpPr>
          <p:nvPr>
            <p:ph type="ftr" sz="quarter" idx="11"/>
          </p:nvPr>
        </p:nvSpPr>
        <p:spPr/>
        <p:txBody>
          <a:bodyPr/>
          <a:lstStyle/>
          <a:p>
            <a:r>
              <a:rPr lang="en-US" dirty="0"/>
              <a:t>FOOD HERO  ∙ OREGON </a:t>
            </a:r>
            <a:r>
              <a:rPr lang="en-US" dirty="0" smtClean="0"/>
              <a:t>STATE UNIVERSITY</a:t>
            </a:r>
            <a:endParaRPr lang="en-US" dirty="0"/>
          </a:p>
        </p:txBody>
      </p:sp>
      <p:sp>
        <p:nvSpPr>
          <p:cNvPr id="6" name="Slide Number Placeholder 5"/>
          <p:cNvSpPr>
            <a:spLocks noGrp="1"/>
          </p:cNvSpPr>
          <p:nvPr>
            <p:ph type="sldNum" sz="quarter" idx="12"/>
          </p:nvPr>
        </p:nvSpPr>
        <p:spPr/>
        <p:txBody>
          <a:bodyPr/>
          <a:lstStyle/>
          <a:p>
            <a:fld id="{AAB6004F-53F9-E74D-AC89-56EA63355CB3}" type="slidenum">
              <a:rPr lang="en-US" smtClean="0"/>
              <a:pPr/>
              <a:t>5</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917">
            <a:off x="6060189" y="2386150"/>
            <a:ext cx="2449875" cy="3154067"/>
          </a:xfrm>
          <a:prstGeom prst="rect">
            <a:avLst/>
          </a:prstGeom>
        </p:spPr>
      </p:pic>
    </p:spTree>
    <p:extLst>
      <p:ext uri="{BB962C8B-B14F-4D97-AF65-F5344CB8AC3E}">
        <p14:creationId xmlns:p14="http://schemas.microsoft.com/office/powerpoint/2010/main" val="530511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School Celebrations Toolkit Contents</a:t>
            </a:r>
          </a:p>
        </p:txBody>
      </p:sp>
      <p:sp>
        <p:nvSpPr>
          <p:cNvPr id="4" name="Content Placeholder 3"/>
          <p:cNvSpPr>
            <a:spLocks noGrp="1"/>
          </p:cNvSpPr>
          <p:nvPr>
            <p:ph sz="half" idx="2"/>
          </p:nvPr>
        </p:nvSpPr>
        <p:spPr>
          <a:xfrm>
            <a:off x="628650" y="1797861"/>
            <a:ext cx="2622782" cy="3410835"/>
          </a:xfrm>
        </p:spPr>
        <p:txBody>
          <a:bodyPr>
            <a:noAutofit/>
          </a:bodyPr>
          <a:lstStyle/>
          <a:p>
            <a:pPr marL="0" indent="0">
              <a:buNone/>
            </a:pPr>
            <a:r>
              <a:rPr lang="en-US" sz="2000" b="1" dirty="0" smtClean="0"/>
              <a:t>Core Items:  </a:t>
            </a:r>
          </a:p>
          <a:p>
            <a:r>
              <a:rPr lang="en-US" sz="2000" dirty="0" smtClean="0"/>
              <a:t>Tablecloth</a:t>
            </a:r>
          </a:p>
          <a:p>
            <a:r>
              <a:rPr lang="en-US" sz="2000" dirty="0" smtClean="0"/>
              <a:t>Solid </a:t>
            </a:r>
            <a:r>
              <a:rPr lang="en-US" sz="2000" dirty="0"/>
              <a:t>cutting </a:t>
            </a:r>
            <a:r>
              <a:rPr lang="en-US" sz="2000" dirty="0" smtClean="0"/>
              <a:t>board</a:t>
            </a:r>
          </a:p>
          <a:p>
            <a:r>
              <a:rPr lang="en-US" sz="2000" dirty="0" smtClean="0"/>
              <a:t>Flexible cutting board</a:t>
            </a:r>
          </a:p>
          <a:p>
            <a:r>
              <a:rPr lang="en-US" sz="2000" dirty="0" smtClean="0"/>
              <a:t>Spatula</a:t>
            </a:r>
          </a:p>
          <a:p>
            <a:r>
              <a:rPr lang="en-US" sz="2000" dirty="0" smtClean="0"/>
              <a:t>Bamboo spoon</a:t>
            </a:r>
          </a:p>
          <a:p>
            <a:r>
              <a:rPr lang="en-US" sz="2000" dirty="0" smtClean="0"/>
              <a:t>Bamboo ladle</a:t>
            </a:r>
          </a:p>
          <a:p>
            <a:r>
              <a:rPr lang="en-US" sz="2000" dirty="0" smtClean="0"/>
              <a:t>Plastic colander</a:t>
            </a:r>
          </a:p>
          <a:p>
            <a:r>
              <a:rPr lang="en-US" sz="2000" dirty="0" smtClean="0"/>
              <a:t>Food storage set</a:t>
            </a:r>
          </a:p>
          <a:p>
            <a:r>
              <a:rPr lang="en-US" sz="2000" dirty="0" smtClean="0"/>
              <a:t>All Packed in a reusable grocery bag </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6</a:t>
            </a:fld>
            <a:endParaRPr lang="en-US" dirty="0"/>
          </a:p>
        </p:txBody>
      </p:sp>
      <p:sp>
        <p:nvSpPr>
          <p:cNvPr id="7" name="TextBox 6"/>
          <p:cNvSpPr txBox="1"/>
          <p:nvPr/>
        </p:nvSpPr>
        <p:spPr>
          <a:xfrm>
            <a:off x="3251432" y="1797861"/>
            <a:ext cx="2007219" cy="4062651"/>
          </a:xfrm>
          <a:prstGeom prst="rect">
            <a:avLst/>
          </a:prstGeom>
          <a:noFill/>
        </p:spPr>
        <p:txBody>
          <a:bodyPr wrap="square" rtlCol="0">
            <a:spAutoFit/>
          </a:bodyPr>
          <a:lstStyle/>
          <a:p>
            <a:r>
              <a:rPr lang="en-US" sz="2000" b="1" dirty="0"/>
              <a:t>Optional </a:t>
            </a:r>
            <a:r>
              <a:rPr lang="en-US" sz="2000" b="1" dirty="0" smtClean="0"/>
              <a:t>Items:</a:t>
            </a:r>
            <a:endParaRPr lang="en-US" sz="2000" b="1" dirty="0"/>
          </a:p>
          <a:p>
            <a:pPr marL="285750" indent="-285750">
              <a:buFont typeface="Arial" charset="0"/>
              <a:buChar char="•"/>
            </a:pPr>
            <a:r>
              <a:rPr lang="en-US" sz="2000" dirty="0"/>
              <a:t>Dry measuring cup set</a:t>
            </a:r>
          </a:p>
          <a:p>
            <a:pPr marL="285750" indent="-285750">
              <a:buFont typeface="Arial" charset="0"/>
              <a:buChar char="•"/>
            </a:pPr>
            <a:r>
              <a:rPr lang="en-US" sz="2000" dirty="0"/>
              <a:t>Liquid measuring cup</a:t>
            </a:r>
          </a:p>
          <a:p>
            <a:pPr marL="285750" indent="-285750">
              <a:buFont typeface="Arial" charset="0"/>
              <a:buChar char="•"/>
            </a:pPr>
            <a:r>
              <a:rPr lang="en-US" sz="2000" dirty="0"/>
              <a:t>Measuring spoons</a:t>
            </a:r>
          </a:p>
          <a:p>
            <a:pPr marL="285750" indent="-285750">
              <a:buFont typeface="Arial" charset="0"/>
              <a:buChar char="•"/>
            </a:pPr>
            <a:r>
              <a:rPr lang="en-US" sz="2000" dirty="0"/>
              <a:t>Can opener</a:t>
            </a:r>
          </a:p>
          <a:p>
            <a:pPr marL="285750" indent="-285750">
              <a:buFont typeface="Arial" charset="0"/>
              <a:buChar char="•"/>
            </a:pPr>
            <a:r>
              <a:rPr lang="en-US" sz="2000" dirty="0"/>
              <a:t>Mixing bowl</a:t>
            </a:r>
          </a:p>
          <a:p>
            <a:pPr marL="285750" indent="-285750">
              <a:buFont typeface="Arial" charset="0"/>
              <a:buChar char="•"/>
            </a:pPr>
            <a:r>
              <a:rPr lang="en-US" sz="2000" dirty="0"/>
              <a:t>Soap</a:t>
            </a:r>
          </a:p>
          <a:p>
            <a:pPr marL="285750" indent="-285750">
              <a:buFont typeface="Arial" charset="0"/>
              <a:buChar char="•"/>
            </a:pPr>
            <a:r>
              <a:rPr lang="en-US" sz="2000" dirty="0"/>
              <a:t>Sponge</a:t>
            </a:r>
          </a:p>
          <a:p>
            <a:pPr marL="285750" indent="-285750">
              <a:buFont typeface="Arial" charset="0"/>
              <a:buChar char="•"/>
            </a:pPr>
            <a:r>
              <a:rPr lang="en-US" sz="2000" dirty="0"/>
              <a:t>Dish towel</a:t>
            </a:r>
          </a:p>
          <a:p>
            <a:endParaRPr lang="en-US" dirty="0"/>
          </a:p>
        </p:txBody>
      </p:sp>
      <p:pic>
        <p:nvPicPr>
          <p:cNvPr id="8" name="Picture 7"/>
          <p:cNvPicPr>
            <a:picLocks noChangeAspect="1"/>
          </p:cNvPicPr>
          <p:nvPr/>
        </p:nvPicPr>
        <p:blipFill>
          <a:blip r:embed="rId3"/>
          <a:stretch>
            <a:fillRect/>
          </a:stretch>
        </p:blipFill>
        <p:spPr>
          <a:xfrm rot="21107437">
            <a:off x="5513088" y="2446504"/>
            <a:ext cx="3002262" cy="22704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4991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Food Hero Recipe </a:t>
            </a:r>
            <a:r>
              <a:rPr lang="en-US" dirty="0" smtClean="0"/>
              <a:t>Demo - </a:t>
            </a:r>
            <a:br>
              <a:rPr lang="en-US" dirty="0" smtClean="0"/>
            </a:br>
            <a:r>
              <a:rPr lang="en-US" dirty="0" smtClean="0"/>
              <a:t>Tips </a:t>
            </a:r>
            <a:r>
              <a:rPr lang="en-US" dirty="0"/>
              <a:t>&amp; Strategies</a:t>
            </a:r>
          </a:p>
        </p:txBody>
      </p:sp>
      <p:sp>
        <p:nvSpPr>
          <p:cNvPr id="3" name="Content Placeholder 2"/>
          <p:cNvSpPr>
            <a:spLocks noGrp="1"/>
          </p:cNvSpPr>
          <p:nvPr>
            <p:ph sz="half" idx="1"/>
          </p:nvPr>
        </p:nvSpPr>
        <p:spPr>
          <a:xfrm>
            <a:off x="628649" y="1825625"/>
            <a:ext cx="7634405" cy="4274092"/>
          </a:xfrm>
        </p:spPr>
        <p:txBody>
          <a:bodyPr>
            <a:noAutofit/>
          </a:bodyPr>
          <a:lstStyle/>
          <a:p>
            <a:r>
              <a:rPr lang="en-US" sz="2400" dirty="0"/>
              <a:t>Recipe preparation </a:t>
            </a:r>
            <a:r>
              <a:rPr lang="en-US" sz="2400" dirty="0" smtClean="0"/>
              <a:t>methods:</a:t>
            </a:r>
          </a:p>
          <a:p>
            <a:pPr marL="914377" lvl="1" indent="-457200">
              <a:buFont typeface="+mj-lt"/>
              <a:buAutoNum type="arabicPeriod"/>
            </a:pPr>
            <a:r>
              <a:rPr lang="en-US" dirty="0" smtClean="0"/>
              <a:t>Teacher-led demo</a:t>
            </a:r>
          </a:p>
          <a:p>
            <a:pPr marL="914377" lvl="1" indent="-457200">
              <a:buFont typeface="+mj-lt"/>
              <a:buAutoNum type="arabicPeriod"/>
            </a:pPr>
            <a:r>
              <a:rPr lang="en-US" dirty="0" smtClean="0"/>
              <a:t>Student </a:t>
            </a:r>
            <a:r>
              <a:rPr lang="en-US" dirty="0"/>
              <a:t>chef </a:t>
            </a:r>
            <a:r>
              <a:rPr lang="en-US" dirty="0" smtClean="0"/>
              <a:t>team</a:t>
            </a:r>
          </a:p>
          <a:p>
            <a:pPr marL="914377" lvl="1" indent="-457200">
              <a:buFont typeface="+mj-lt"/>
              <a:buAutoNum type="arabicPeriod"/>
            </a:pPr>
            <a:r>
              <a:rPr lang="en-US" dirty="0" smtClean="0"/>
              <a:t>Student </a:t>
            </a:r>
            <a:r>
              <a:rPr lang="en-US" dirty="0"/>
              <a:t>self-serve / </a:t>
            </a:r>
            <a:r>
              <a:rPr lang="en-US" dirty="0" smtClean="0"/>
              <a:t/>
            </a:r>
            <a:br>
              <a:rPr lang="en-US" dirty="0" smtClean="0"/>
            </a:br>
            <a:r>
              <a:rPr lang="en-US" dirty="0" smtClean="0"/>
              <a:t>assembly line</a:t>
            </a:r>
          </a:p>
          <a:p>
            <a:r>
              <a:rPr lang="en-US" sz="2400" dirty="0" smtClean="0"/>
              <a:t>Accommodating </a:t>
            </a:r>
            <a:r>
              <a:rPr lang="en-US" sz="2400" dirty="0"/>
              <a:t>food </a:t>
            </a:r>
            <a:r>
              <a:rPr lang="en-US" sz="2400" dirty="0" smtClean="0"/>
              <a:t>sensitivities</a:t>
            </a:r>
          </a:p>
          <a:p>
            <a:r>
              <a:rPr lang="en-US" sz="2400" dirty="0" smtClean="0"/>
              <a:t>Adding </a:t>
            </a:r>
            <a:r>
              <a:rPr lang="en-US" sz="2400" dirty="0"/>
              <a:t>interactive &amp; educational </a:t>
            </a:r>
            <a:r>
              <a:rPr lang="en-US" sz="2400" dirty="0" smtClean="0"/>
              <a:t/>
            </a:r>
            <a:br>
              <a:rPr lang="en-US" sz="2400" dirty="0" smtClean="0"/>
            </a:br>
            <a:r>
              <a:rPr lang="en-US" sz="2400" dirty="0" smtClean="0"/>
              <a:t>components </a:t>
            </a:r>
            <a:r>
              <a:rPr lang="en-US" sz="2400" dirty="0"/>
              <a:t>to </a:t>
            </a:r>
            <a:r>
              <a:rPr lang="en-US" sz="2400" dirty="0" smtClean="0"/>
              <a:t>celebrations</a:t>
            </a:r>
          </a:p>
          <a:p>
            <a:r>
              <a:rPr lang="en-US" sz="2400" dirty="0" smtClean="0"/>
              <a:t>For great ideas for healthy</a:t>
            </a:r>
            <a:r>
              <a:rPr lang="en-US" sz="2400" dirty="0"/>
              <a:t>, simple, fun snacks – </a:t>
            </a:r>
            <a:r>
              <a:rPr lang="en-US" sz="2400" dirty="0" smtClean="0"/>
              <a:t>visit </a:t>
            </a:r>
            <a:r>
              <a:rPr lang="en-US" sz="2400" dirty="0" smtClean="0">
                <a:hlinkClick r:id="rId3"/>
              </a:rPr>
              <a:t>www.foodhero.org</a:t>
            </a:r>
            <a:r>
              <a:rPr lang="en-US" sz="2400" dirty="0" smtClean="0"/>
              <a:t> to connect with the Food </a:t>
            </a:r>
            <a:r>
              <a:rPr lang="en-US" sz="2400" dirty="0"/>
              <a:t>Hero </a:t>
            </a:r>
            <a:r>
              <a:rPr lang="en-US" sz="2400" dirty="0" smtClean="0"/>
              <a:t>Monthly, social media and the Community Kit. </a:t>
            </a:r>
            <a:endParaRPr lang="en-US" sz="2400" dirty="0"/>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7</a:t>
            </a:fld>
            <a:endParaRPr lang="en-US" dirty="0"/>
          </a:p>
        </p:txBody>
      </p:sp>
      <p:pic>
        <p:nvPicPr>
          <p:cNvPr id="8" name="Picture 7"/>
          <p:cNvPicPr>
            <a:picLocks noChangeAspect="1"/>
          </p:cNvPicPr>
          <p:nvPr/>
        </p:nvPicPr>
        <p:blipFill>
          <a:blip r:embed="rId4"/>
          <a:stretch>
            <a:fillRect/>
          </a:stretch>
        </p:blipFill>
        <p:spPr>
          <a:xfrm>
            <a:off x="5801776" y="1349298"/>
            <a:ext cx="2237324" cy="3368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1621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Celebrations </a:t>
            </a:r>
            <a:r>
              <a:rPr lang="en-US" dirty="0" smtClean="0"/>
              <a:t>– </a:t>
            </a:r>
            <a:br>
              <a:rPr lang="en-US" dirty="0" smtClean="0"/>
            </a:br>
            <a:r>
              <a:rPr lang="en-US" dirty="0" smtClean="0"/>
              <a:t>Food </a:t>
            </a:r>
            <a:r>
              <a:rPr lang="en-US" dirty="0"/>
              <a:t>Hero Monthly</a:t>
            </a:r>
          </a:p>
        </p:txBody>
      </p:sp>
      <p:sp>
        <p:nvSpPr>
          <p:cNvPr id="5" name="Footer Placeholder 4"/>
          <p:cNvSpPr>
            <a:spLocks noGrp="1"/>
          </p:cNvSpPr>
          <p:nvPr>
            <p:ph type="ftr" sz="quarter" idx="11"/>
          </p:nvPr>
        </p:nvSpPr>
        <p:spPr/>
        <p:txBody>
          <a:bodyPr/>
          <a:lstStyle/>
          <a:p>
            <a:r>
              <a:rPr lang="en-US" dirty="0"/>
              <a:t>FOOD HERO  ∙ 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pPr/>
              <a:t>8</a:t>
            </a:fld>
            <a:endParaRPr lang="en-US" dirty="0"/>
          </a:p>
        </p:txBody>
      </p:sp>
      <p:sp>
        <p:nvSpPr>
          <p:cNvPr id="7" name="Rectangle 6"/>
          <p:cNvSpPr/>
          <p:nvPr/>
        </p:nvSpPr>
        <p:spPr>
          <a:xfrm>
            <a:off x="628650" y="5734185"/>
            <a:ext cx="5163015" cy="646331"/>
          </a:xfrm>
          <a:prstGeom prst="rect">
            <a:avLst/>
          </a:prstGeom>
        </p:spPr>
        <p:txBody>
          <a:bodyPr wrap="square">
            <a:spAutoFit/>
          </a:bodyPr>
          <a:lstStyle/>
          <a:p>
            <a:r>
              <a:rPr lang="en-US" dirty="0"/>
              <a:t>Available </a:t>
            </a:r>
            <a:r>
              <a:rPr lang="en-US" dirty="0" smtClean="0"/>
              <a:t>in English and Spanish at </a:t>
            </a:r>
            <a:r>
              <a:rPr lang="en-US" dirty="0" smtClean="0">
                <a:hlinkClick r:id="rId3"/>
              </a:rPr>
              <a:t>www.foodhero.org/monthly-magazine</a:t>
            </a:r>
            <a:r>
              <a:rPr lang="en-US" dirty="0" smtClean="0"/>
              <a:t>. </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35837"/>
            <a:ext cx="2625721" cy="340193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72" r="1670"/>
          <a:stretch/>
        </p:blipFill>
        <p:spPr>
          <a:xfrm>
            <a:off x="1554200" y="2035835"/>
            <a:ext cx="2504844" cy="3401940"/>
          </a:xfrm>
          <a:prstGeom prst="rect">
            <a:avLst/>
          </a:prstGeom>
          <a:ln>
            <a:solidFill>
              <a:srgbClr val="000000"/>
            </a:solidFill>
          </a:ln>
        </p:spPr>
      </p:pic>
    </p:spTree>
    <p:extLst>
      <p:ext uri="{BB962C8B-B14F-4D97-AF65-F5344CB8AC3E}">
        <p14:creationId xmlns:p14="http://schemas.microsoft.com/office/powerpoint/2010/main" val="203042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4x3-brand_fonts" id="{0A796448-5AA0-584F-8919-5E27420D057A}" vid="{F05BA2C0-1816-9247-9853-242B0B972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Presentation_template_4x3-brand_fonts (1)</Template>
  <TotalTime>848</TotalTime>
  <Words>2305</Words>
  <Application>Microsoft Office PowerPoint</Application>
  <PresentationFormat>On-screen Show (4:3)</PresentationFormat>
  <Paragraphs>158</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Calibri</vt:lpstr>
      <vt:lpstr>Kievit Offc</vt:lpstr>
      <vt:lpstr>Rufina-Stencil-Bold</vt:lpstr>
      <vt:lpstr>Stratum2 Bold</vt:lpstr>
      <vt:lpstr>Office Theme</vt:lpstr>
      <vt:lpstr>Healthy School Celebrations Toolkit -  Training Guide</vt:lpstr>
      <vt:lpstr>Training Overview</vt:lpstr>
      <vt:lpstr>Celebrate the Healthy Way -  Providing Healthy Classroom Celebrations:</vt:lpstr>
      <vt:lpstr>Healthy Celebrations –  A Bounty of Strategies</vt:lpstr>
      <vt:lpstr>Important Guidelines</vt:lpstr>
      <vt:lpstr>Important Guidelines</vt:lpstr>
      <vt:lpstr>Healthy School Celebrations Toolkit Contents</vt:lpstr>
      <vt:lpstr>Food Hero Recipe Demo -  Tips &amp; Strategies</vt:lpstr>
      <vt:lpstr>Healthy Celebrations –  Food Hero Monthly</vt:lpstr>
      <vt:lpstr>Healthy School Classroom Celebrations -  Taking it to the Next Level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Jackson, Brooke M</cp:lastModifiedBy>
  <cp:revision>84</cp:revision>
  <dcterms:created xsi:type="dcterms:W3CDTF">2017-09-28T05:28:39Z</dcterms:created>
  <dcterms:modified xsi:type="dcterms:W3CDTF">2019-10-15T16:05:35Z</dcterms:modified>
</cp:coreProperties>
</file>